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336" r:id="rId3"/>
    <p:sldId id="328" r:id="rId4"/>
    <p:sldId id="329" r:id="rId5"/>
    <p:sldId id="330" r:id="rId6"/>
    <p:sldId id="340" r:id="rId7"/>
    <p:sldId id="339" r:id="rId8"/>
    <p:sldId id="343" r:id="rId9"/>
    <p:sldId id="337" r:id="rId10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C66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0627" autoAdjust="0"/>
  </p:normalViewPr>
  <p:slideViewPr>
    <p:cSldViewPr>
      <p:cViewPr>
        <p:scale>
          <a:sx n="81" d="100"/>
          <a:sy n="81" d="100"/>
        </p:scale>
        <p:origin x="-1056" y="-312"/>
      </p:cViewPr>
      <p:guideLst>
        <p:guide orient="horz" pos="1535"/>
        <p:guide pos="2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fld id="{1A55E3D6-841C-4C10-9B47-672A110B73E8}" type="datetime1">
              <a:rPr lang="zh-CN" altLang="en-US"/>
              <a:t>2018/10/16</a:t>
            </a:fld>
            <a:endParaRPr lang="zh-CN" altLang="en-US" sz="1200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AC525732-FB2C-4B2B-8A34-97450300350B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9206581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在实际的校园网或者企业网中，通常需要多个交换机互连不同的终端，并且需要把连接在不同交换机上的终端划分在同一个</a:t>
            </a:r>
            <a:r>
              <a:rPr lang="en-US" altLang="zh-CN" dirty="0" err="1" smtClean="0"/>
              <a:t>vlan</a:t>
            </a:r>
            <a:r>
              <a:rPr lang="zh-CN" altLang="en-US" dirty="0" smtClean="0"/>
              <a:t>中，也就是要实现跨交换机</a:t>
            </a:r>
            <a:r>
              <a:rPr lang="en-US" altLang="zh-CN" dirty="0" smtClean="0"/>
              <a:t>VLAN</a:t>
            </a:r>
            <a:r>
              <a:rPr lang="zh-CN" altLang="en-US" dirty="0" smtClean="0"/>
              <a:t>划分，下面我们就来做一个跨交换机</a:t>
            </a:r>
            <a:r>
              <a:rPr lang="en-US" altLang="zh-CN" dirty="0" smtClean="0"/>
              <a:t>VLAN</a:t>
            </a:r>
            <a:r>
              <a:rPr lang="zh-CN" altLang="en-US" dirty="0" smtClean="0"/>
              <a:t>配置实验。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构建如图所示的物理以太网，将物理以太网划分为三个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，分别是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VLAN 2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、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VLAN 3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和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VLAN 4</a:t>
            </a: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其中终端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、终端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B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和终端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G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属于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VLAN 2</a:t>
            </a: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终端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E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、终端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F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和终端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H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属于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VLAN 3</a:t>
            </a: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终端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C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和终端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D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属于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VLAN 4</a:t>
            </a: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为保证属于同一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的终端之间能够相互通信，要求做到以下两点</a:t>
            </a:r>
            <a:r>
              <a:rPr lang="en-US" altLang="zh-CN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00" b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      一是为属于同一</a:t>
            </a:r>
            <a:r>
              <a:rPr lang="en-US" altLang="zh-CN" sz="1100" b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en-US" sz="1100" b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的终端配置有着相同网络号的</a:t>
            </a:r>
            <a:r>
              <a:rPr lang="en-US" altLang="zh-CN" sz="1100" b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IP</a:t>
            </a:r>
            <a:r>
              <a:rPr lang="zh-CN" altLang="en-US" sz="1100" b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地址</a:t>
            </a:r>
            <a:endParaRPr lang="en-US" altLang="zh-CN" sz="1100" b="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00" b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      二是建立属于同一</a:t>
            </a:r>
            <a:r>
              <a:rPr lang="en-US" altLang="zh-CN" sz="1100" b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en-US" sz="1100" b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的终端之间的交换路径</a:t>
            </a:r>
            <a:endParaRPr lang="en-US" altLang="zh-CN" sz="1100" b="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9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3755" y="1347665"/>
            <a:ext cx="6408446" cy="720050"/>
          </a:xfrm>
          <a:prstGeom prst="rect">
            <a:avLst/>
          </a:prstGeom>
        </p:spPr>
        <p:txBody>
          <a:bodyPr/>
          <a:lstStyle>
            <a:lvl1pPr marL="0" indent="0" algn="ctr">
              <a:defRPr sz="4000" b="0">
                <a:solidFill>
                  <a:srgbClr val="C00000"/>
                </a:solidFill>
                <a:latin typeface="方正特雅宋_GBK" pitchFamily="2" charset="-122"/>
                <a:ea typeface="方正特雅宋_GBK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915635"/>
            <a:ext cx="8229600" cy="3428365"/>
          </a:xfrm>
          <a:prstGeom prst="rect">
            <a:avLst/>
          </a:prstGeom>
        </p:spPr>
        <p:txBody>
          <a:bodyPr/>
          <a:lstStyle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_内容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63576" y="146440"/>
            <a:ext cx="4556470" cy="4320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7" name="组合 5"/>
          <p:cNvGrpSpPr/>
          <p:nvPr userDrawn="1"/>
        </p:nvGrpSpPr>
        <p:grpSpPr bwMode="auto">
          <a:xfrm>
            <a:off x="149225" y="176212"/>
            <a:ext cx="514350" cy="423863"/>
            <a:chOff x="0" y="0"/>
            <a:chExt cx="873621" cy="720080"/>
          </a:xfrm>
        </p:grpSpPr>
        <p:sp>
          <p:nvSpPr>
            <p:cNvPr id="8" name="燕尾形 6"/>
            <p:cNvSpPr>
              <a:spLocks noChangeArrowheads="1"/>
            </p:cNvSpPr>
            <p:nvPr/>
          </p:nvSpPr>
          <p:spPr bwMode="auto">
            <a:xfrm>
              <a:off x="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燕尾形 7"/>
            <p:cNvSpPr>
              <a:spLocks noChangeArrowheads="1"/>
            </p:cNvSpPr>
            <p:nvPr/>
          </p:nvSpPr>
          <p:spPr bwMode="auto">
            <a:xfrm>
              <a:off x="36004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" name="直接连接符 4"/>
          <p:cNvSpPr>
            <a:spLocks noChangeShapeType="1"/>
          </p:cNvSpPr>
          <p:nvPr userDrawn="1"/>
        </p:nvSpPr>
        <p:spPr bwMode="auto">
          <a:xfrm>
            <a:off x="161925" y="627064"/>
            <a:ext cx="4986115" cy="0"/>
          </a:xfrm>
          <a:prstGeom prst="line">
            <a:avLst/>
          </a:prstGeom>
          <a:noFill/>
          <a:ln w="19050" cap="flat" cmpd="sng">
            <a:solidFill>
              <a:srgbClr val="E3E3E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  <a:sym typeface="Calibri" panose="020F0502020204030204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57719" y="1131650"/>
            <a:ext cx="6408446" cy="864060"/>
          </a:xfrm>
        </p:spPr>
        <p:txBody>
          <a:bodyPr/>
          <a:lstStyle/>
          <a:p>
            <a:r>
              <a:rPr lang="zh-CN" altLang="en-US" sz="4800" dirty="0">
                <a:latin typeface="方正特雅宋简" pitchFamily="2" charset="-122"/>
                <a:ea typeface="方正特雅宋简" pitchFamily="2" charset="-122"/>
              </a:rPr>
              <a:t>跨交换机</a:t>
            </a:r>
            <a:r>
              <a:rPr lang="en-US" altLang="zh-CN" sz="4800" dirty="0" smtClean="0">
                <a:latin typeface="方正特雅宋简" pitchFamily="2" charset="-122"/>
                <a:ea typeface="方正特雅宋简" pitchFamily="2" charset="-122"/>
              </a:rPr>
              <a:t>VLAN</a:t>
            </a:r>
            <a:br>
              <a:rPr lang="en-US" altLang="zh-CN" sz="4800" dirty="0" smtClean="0">
                <a:latin typeface="方正特雅宋简" pitchFamily="2" charset="-122"/>
                <a:ea typeface="方正特雅宋简" pitchFamily="2" charset="-122"/>
              </a:rPr>
            </a:br>
            <a:r>
              <a:rPr lang="zh-CN" altLang="en-US" sz="4800" smtClean="0">
                <a:latin typeface="方正特雅宋简" pitchFamily="2" charset="-122"/>
                <a:ea typeface="方正特雅宋简" pitchFamily="2" charset="-122"/>
              </a:rPr>
              <a:t>配置实验</a:t>
            </a:r>
            <a:endParaRPr lang="zh-CN" altLang="zh-CN" sz="4800" dirty="0">
              <a:latin typeface="方正特雅宋简" pitchFamily="2" charset="-122"/>
              <a:ea typeface="方正特雅宋简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94065" y="3181996"/>
            <a:ext cx="3406179" cy="1698914"/>
            <a:chOff x="530736" y="1601832"/>
            <a:chExt cx="5084951" cy="2536241"/>
          </a:xfrm>
        </p:grpSpPr>
        <p:cxnSp>
          <p:nvCxnSpPr>
            <p:cNvPr id="4" name="直接连接符 3"/>
            <p:cNvCxnSpPr>
              <a:stCxn id="31" idx="2"/>
              <a:endCxn id="14" idx="0"/>
            </p:cNvCxnSpPr>
            <p:nvPr/>
          </p:nvCxnSpPr>
          <p:spPr bwMode="auto">
            <a:xfrm flipH="1" flipV="1">
              <a:off x="1669770" y="3095014"/>
              <a:ext cx="818942" cy="101531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5" name="Picture 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736" y="3827097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8877" y="3820204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>
              <a:stCxn id="5" idx="0"/>
              <a:endCxn id="14" idx="0"/>
            </p:cNvCxnSpPr>
            <p:nvPr/>
          </p:nvCxnSpPr>
          <p:spPr bwMode="auto">
            <a:xfrm flipV="1">
              <a:off x="707236" y="3095014"/>
              <a:ext cx="962534" cy="73208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直接连接符 10"/>
            <p:cNvCxnSpPr>
              <a:stCxn id="14" idx="0"/>
              <a:endCxn id="28" idx="0"/>
            </p:cNvCxnSpPr>
            <p:nvPr/>
          </p:nvCxnSpPr>
          <p:spPr bwMode="auto">
            <a:xfrm flipV="1">
              <a:off x="1669770" y="2368423"/>
              <a:ext cx="1276708" cy="726591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直接连接符 11"/>
            <p:cNvCxnSpPr>
              <a:stCxn id="41" idx="0"/>
              <a:endCxn id="28" idx="0"/>
            </p:cNvCxnSpPr>
            <p:nvPr/>
          </p:nvCxnSpPr>
          <p:spPr bwMode="auto">
            <a:xfrm flipH="1" flipV="1">
              <a:off x="2946478" y="2368423"/>
              <a:ext cx="1673767" cy="697742"/>
            </a:xfrm>
            <a:prstGeom prst="line">
              <a:avLst/>
            </a:prstGeom>
            <a:ln w="19050">
              <a:solidFill>
                <a:schemeClr val="bg1"/>
              </a:solidFill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6" idx="0"/>
            </p:cNvCxnSpPr>
            <p:nvPr/>
          </p:nvCxnSpPr>
          <p:spPr bwMode="auto">
            <a:xfrm flipV="1">
              <a:off x="1635377" y="3142650"/>
              <a:ext cx="0" cy="67755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14" name="Picture 7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9847" y="3095014"/>
              <a:ext cx="579845" cy="242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</p:pic>
        <p:pic>
          <p:nvPicPr>
            <p:cNvPr id="22" name="Picture 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2580" y="1601832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7957" y="1601832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6" name="直接连接符 25"/>
            <p:cNvCxnSpPr>
              <a:stCxn id="28" idx="2"/>
              <a:endCxn id="24" idx="2"/>
            </p:cNvCxnSpPr>
            <p:nvPr/>
          </p:nvCxnSpPr>
          <p:spPr bwMode="auto">
            <a:xfrm flipH="1" flipV="1">
              <a:off x="2464457" y="1912808"/>
              <a:ext cx="482021" cy="69811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直接连接符 26"/>
            <p:cNvCxnSpPr>
              <a:stCxn id="28" idx="2"/>
              <a:endCxn id="22" idx="2"/>
            </p:cNvCxnSpPr>
            <p:nvPr/>
          </p:nvCxnSpPr>
          <p:spPr bwMode="auto">
            <a:xfrm flipV="1">
              <a:off x="2946478" y="1912808"/>
              <a:ext cx="522602" cy="69811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28" name="Picture 7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6555" y="2368423"/>
              <a:ext cx="579845" cy="242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2966713" y="2150741"/>
              <a:ext cx="395079" cy="3178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  <p:pic>
          <p:nvPicPr>
            <p:cNvPr id="31" name="Picture 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2212" y="3799353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3" name="直接连接符 32"/>
            <p:cNvCxnSpPr>
              <a:stCxn id="46" idx="2"/>
              <a:endCxn id="41" idx="0"/>
            </p:cNvCxnSpPr>
            <p:nvPr/>
          </p:nvCxnSpPr>
          <p:spPr bwMode="auto">
            <a:xfrm flipH="1" flipV="1">
              <a:off x="4620245" y="3066165"/>
              <a:ext cx="818942" cy="101531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34" name="Picture 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1211" y="3798248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9352" y="3791355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9" name="直接连接符 38"/>
            <p:cNvCxnSpPr>
              <a:stCxn id="34" idx="0"/>
              <a:endCxn id="41" idx="0"/>
            </p:cNvCxnSpPr>
            <p:nvPr/>
          </p:nvCxnSpPr>
          <p:spPr bwMode="auto">
            <a:xfrm flipV="1">
              <a:off x="3657711" y="3066165"/>
              <a:ext cx="962534" cy="73208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0" name="直接连接符 39"/>
            <p:cNvCxnSpPr>
              <a:stCxn id="35" idx="0"/>
            </p:cNvCxnSpPr>
            <p:nvPr/>
          </p:nvCxnSpPr>
          <p:spPr bwMode="auto">
            <a:xfrm flipV="1">
              <a:off x="4585852" y="3113801"/>
              <a:ext cx="0" cy="67755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41" name="Picture 7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0322" y="3066165"/>
              <a:ext cx="579845" cy="242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</p:pic>
        <p:pic>
          <p:nvPicPr>
            <p:cNvPr id="46" name="Picture 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2687" y="3770504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TextBox 2"/>
          <p:cNvSpPr txBox="1"/>
          <p:nvPr/>
        </p:nvSpPr>
        <p:spPr>
          <a:xfrm>
            <a:off x="755735" y="3437188"/>
            <a:ext cx="3518912" cy="965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主讲   俞海英 教授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中国人民解放军陆军工程大学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474" y="699620"/>
            <a:ext cx="7760060" cy="45221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1825" y="1007739"/>
            <a:ext cx="3744260" cy="271609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2400" kern="1200" dirty="0">
                <a:latin typeface="+mn-lt"/>
              </a:rPr>
              <a:t>实验内容</a:t>
            </a:r>
            <a:endParaRPr lang="en-US" altLang="zh-CN" sz="2400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2400" kern="1200" dirty="0">
                <a:latin typeface="+mn-lt"/>
              </a:rPr>
              <a:t>实验目的</a:t>
            </a:r>
            <a:endParaRPr lang="en-US" altLang="zh-CN" sz="2400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2400" kern="1200" dirty="0">
                <a:latin typeface="+mn-lt"/>
              </a:rPr>
              <a:t>实验原理</a:t>
            </a:r>
            <a:endParaRPr lang="en-US" altLang="zh-CN" sz="2400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2400" kern="1200" dirty="0">
                <a:latin typeface="+mn-lt"/>
              </a:rPr>
              <a:t>实验步骤</a:t>
            </a:r>
            <a:endParaRPr lang="en-US" altLang="zh-CN" sz="2400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endParaRPr lang="en-US" altLang="zh-CN" sz="2400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endParaRPr lang="zh-CN" altLang="en-US" sz="2400" kern="1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内容占位符 69"/>
          <p:cNvSpPr>
            <a:spLocks noGrp="1"/>
          </p:cNvSpPr>
          <p:nvPr>
            <p:ph idx="1"/>
          </p:nvPr>
        </p:nvSpPr>
        <p:spPr>
          <a:xfrm>
            <a:off x="323705" y="833456"/>
            <a:ext cx="3789794" cy="3092536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kern="1200" dirty="0" smtClean="0">
                <a:latin typeface="Arial" panose="020B0604020202020204" pitchFamily="34" charset="0"/>
              </a:rPr>
              <a:t>1</a:t>
            </a:r>
            <a:r>
              <a:rPr lang="zh-CN" altLang="en-US" sz="1800" kern="1200" dirty="0" smtClean="0">
                <a:latin typeface="Arial" panose="020B0604020202020204" pitchFamily="34" charset="0"/>
              </a:rPr>
              <a:t>、构建如右图</a:t>
            </a:r>
            <a:r>
              <a:rPr lang="zh-CN" altLang="en-US" sz="1800" kern="1200" dirty="0">
                <a:latin typeface="Arial" panose="020B0604020202020204" pitchFamily="34" charset="0"/>
              </a:rPr>
              <a:t>所示的物理以太网</a:t>
            </a:r>
            <a:endParaRPr lang="en-US" altLang="zh-CN" sz="1800" kern="1200" dirty="0">
              <a:latin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kern="1200" dirty="0" smtClean="0">
                <a:latin typeface="Arial" panose="020B0604020202020204" pitchFamily="34" charset="0"/>
              </a:rPr>
              <a:t>2</a:t>
            </a:r>
            <a:r>
              <a:rPr lang="zh-CN" altLang="en-US" sz="1800" kern="1200" dirty="0" smtClean="0">
                <a:latin typeface="Arial" panose="020B0604020202020204" pitchFamily="34" charset="0"/>
              </a:rPr>
              <a:t>、将</a:t>
            </a:r>
            <a:r>
              <a:rPr lang="zh-CN" altLang="en-US" sz="1800" kern="1200" dirty="0">
                <a:latin typeface="Arial" panose="020B0604020202020204" pitchFamily="34" charset="0"/>
              </a:rPr>
              <a:t>物理以太网划分为三个</a:t>
            </a:r>
            <a:r>
              <a:rPr lang="en-US" altLang="zh-CN" sz="1800" kern="1200" dirty="0">
                <a:latin typeface="Arial" panose="020B0604020202020204" pitchFamily="34" charset="0"/>
              </a:rPr>
              <a:t>VLAN</a:t>
            </a:r>
          </a:p>
          <a:p>
            <a:pPr indent="20638"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1800" kern="1200" dirty="0">
                <a:latin typeface="Arial" panose="020B0604020202020204" pitchFamily="34" charset="0"/>
              </a:rPr>
              <a:t>终端</a:t>
            </a:r>
            <a:r>
              <a:rPr lang="en-US" altLang="zh-CN" sz="1800" kern="1200" dirty="0">
                <a:latin typeface="Arial" panose="020B0604020202020204" pitchFamily="34" charset="0"/>
              </a:rPr>
              <a:t>A</a:t>
            </a:r>
            <a:r>
              <a:rPr lang="zh-CN" altLang="en-US" sz="1800" kern="1200" dirty="0" smtClean="0">
                <a:latin typeface="Arial" panose="020B0604020202020204" pitchFamily="34" charset="0"/>
              </a:rPr>
              <a:t>、</a:t>
            </a:r>
            <a:r>
              <a:rPr lang="en-US" altLang="zh-CN" sz="1800" kern="1200" dirty="0" smtClean="0">
                <a:latin typeface="Arial" panose="020B0604020202020204" pitchFamily="34" charset="0"/>
              </a:rPr>
              <a:t>B</a:t>
            </a:r>
            <a:r>
              <a:rPr lang="zh-CN" altLang="en-US" sz="1800" kern="1200" dirty="0" smtClean="0">
                <a:latin typeface="Arial" panose="020B0604020202020204" pitchFamily="34" charset="0"/>
              </a:rPr>
              <a:t>和</a:t>
            </a:r>
            <a:r>
              <a:rPr lang="en-US" altLang="zh-CN" sz="1800" kern="1200" dirty="0" smtClean="0">
                <a:latin typeface="Arial" panose="020B0604020202020204" pitchFamily="34" charset="0"/>
              </a:rPr>
              <a:t>G</a:t>
            </a:r>
            <a:r>
              <a:rPr lang="zh-CN" altLang="en-US" sz="1800" kern="1200" dirty="0">
                <a:latin typeface="Arial" panose="020B0604020202020204" pitchFamily="34" charset="0"/>
              </a:rPr>
              <a:t>属于</a:t>
            </a:r>
            <a:r>
              <a:rPr lang="en-US" altLang="zh-CN" sz="1800" kern="1200" dirty="0">
                <a:latin typeface="Arial" panose="020B0604020202020204" pitchFamily="34" charset="0"/>
              </a:rPr>
              <a:t>VLAN 2</a:t>
            </a:r>
          </a:p>
          <a:p>
            <a:pPr indent="20638"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1800" kern="1200" dirty="0">
                <a:latin typeface="Arial" panose="020B0604020202020204" pitchFamily="34" charset="0"/>
              </a:rPr>
              <a:t>终端</a:t>
            </a:r>
            <a:r>
              <a:rPr lang="en-US" altLang="zh-CN" sz="1800" kern="1200" dirty="0">
                <a:latin typeface="Arial" panose="020B0604020202020204" pitchFamily="34" charset="0"/>
              </a:rPr>
              <a:t>E</a:t>
            </a:r>
            <a:r>
              <a:rPr lang="zh-CN" altLang="en-US" sz="1800" kern="1200" dirty="0" smtClean="0">
                <a:latin typeface="Arial" panose="020B0604020202020204" pitchFamily="34" charset="0"/>
              </a:rPr>
              <a:t>、</a:t>
            </a:r>
            <a:r>
              <a:rPr lang="en-US" altLang="zh-CN" sz="1800" kern="1200" dirty="0" smtClean="0">
                <a:latin typeface="Arial" panose="020B0604020202020204" pitchFamily="34" charset="0"/>
              </a:rPr>
              <a:t>F</a:t>
            </a:r>
            <a:r>
              <a:rPr lang="zh-CN" altLang="en-US" sz="1800" kern="1200" dirty="0" smtClean="0">
                <a:latin typeface="Arial" panose="020B0604020202020204" pitchFamily="34" charset="0"/>
              </a:rPr>
              <a:t>和</a:t>
            </a:r>
            <a:r>
              <a:rPr lang="en-US" altLang="zh-CN" sz="1800" kern="1200" dirty="0" smtClean="0">
                <a:latin typeface="Arial" panose="020B0604020202020204" pitchFamily="34" charset="0"/>
              </a:rPr>
              <a:t>H</a:t>
            </a:r>
            <a:r>
              <a:rPr lang="zh-CN" altLang="en-US" sz="1800" kern="1200" dirty="0">
                <a:latin typeface="Arial" panose="020B0604020202020204" pitchFamily="34" charset="0"/>
              </a:rPr>
              <a:t>属于</a:t>
            </a:r>
            <a:r>
              <a:rPr lang="en-US" altLang="zh-CN" sz="1800" kern="1200" dirty="0">
                <a:latin typeface="Arial" panose="020B0604020202020204" pitchFamily="34" charset="0"/>
              </a:rPr>
              <a:t>VLAN 3</a:t>
            </a:r>
          </a:p>
          <a:p>
            <a:pPr indent="20638"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sz="1800" kern="1200" dirty="0">
                <a:latin typeface="Arial" panose="020B0604020202020204" pitchFamily="34" charset="0"/>
              </a:rPr>
              <a:t>终端</a:t>
            </a:r>
            <a:r>
              <a:rPr lang="en-US" altLang="zh-CN" sz="1800" kern="1200" dirty="0">
                <a:latin typeface="Arial" panose="020B0604020202020204" pitchFamily="34" charset="0"/>
              </a:rPr>
              <a:t>C</a:t>
            </a:r>
            <a:r>
              <a:rPr lang="zh-CN" altLang="en-US" sz="1800" kern="1200" dirty="0">
                <a:latin typeface="Arial" panose="020B0604020202020204" pitchFamily="34" charset="0"/>
              </a:rPr>
              <a:t>和终端</a:t>
            </a:r>
            <a:r>
              <a:rPr lang="en-US" altLang="zh-CN" sz="1800" kern="1200" dirty="0">
                <a:latin typeface="Arial" panose="020B0604020202020204" pitchFamily="34" charset="0"/>
              </a:rPr>
              <a:t>D</a:t>
            </a:r>
            <a:r>
              <a:rPr lang="zh-CN" altLang="en-US" sz="1800" kern="1200" dirty="0">
                <a:latin typeface="Arial" panose="020B0604020202020204" pitchFamily="34" charset="0"/>
              </a:rPr>
              <a:t>属于</a:t>
            </a:r>
            <a:r>
              <a:rPr lang="en-US" altLang="zh-CN" sz="1800" kern="1200" dirty="0">
                <a:latin typeface="Arial" panose="020B0604020202020204" pitchFamily="34" charset="0"/>
              </a:rPr>
              <a:t>VLAN 4</a:t>
            </a:r>
          </a:p>
          <a:p>
            <a:pPr marL="363538" indent="-363538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kern="1200" dirty="0" smtClean="0">
                <a:latin typeface="Arial" panose="020B0604020202020204" pitchFamily="34" charset="0"/>
              </a:rPr>
              <a:t>3</a:t>
            </a:r>
            <a:r>
              <a:rPr lang="zh-CN" altLang="en-US" sz="1800" kern="1200" dirty="0" smtClean="0">
                <a:latin typeface="Arial" panose="020B0604020202020204" pitchFamily="34" charset="0"/>
              </a:rPr>
              <a:t>、保证</a:t>
            </a:r>
            <a:r>
              <a:rPr lang="zh-CN" altLang="en-US" sz="1800" kern="1200" dirty="0">
                <a:latin typeface="Arial" panose="020B0604020202020204" pitchFamily="34" charset="0"/>
              </a:rPr>
              <a:t>同一</a:t>
            </a:r>
            <a:r>
              <a:rPr lang="en-US" altLang="zh-CN" sz="1800" kern="1200" dirty="0">
                <a:latin typeface="Arial" panose="020B0604020202020204" pitchFamily="34" charset="0"/>
              </a:rPr>
              <a:t>VLAN</a:t>
            </a:r>
            <a:r>
              <a:rPr lang="zh-CN" altLang="en-US" sz="1800" kern="1200" dirty="0">
                <a:latin typeface="Arial" panose="020B0604020202020204" pitchFamily="34" charset="0"/>
              </a:rPr>
              <a:t>内的终端之间可以相互</a:t>
            </a:r>
            <a:r>
              <a:rPr lang="zh-CN" altLang="en-US" sz="1800" kern="1200" dirty="0" smtClean="0">
                <a:latin typeface="Arial" panose="020B0604020202020204" pitchFamily="34" charset="0"/>
              </a:rPr>
              <a:t>通信，不同</a:t>
            </a:r>
            <a:r>
              <a:rPr lang="en-US" altLang="zh-CN" sz="1800" kern="1200" dirty="0">
                <a:latin typeface="Arial" panose="020B0604020202020204" pitchFamily="34" charset="0"/>
              </a:rPr>
              <a:t>VLAN</a:t>
            </a:r>
            <a:r>
              <a:rPr lang="zh-CN" altLang="en-US" sz="1800" kern="1200" dirty="0">
                <a:latin typeface="Arial" panose="020B0604020202020204" pitchFamily="34" charset="0"/>
              </a:rPr>
              <a:t>的</a:t>
            </a:r>
            <a:r>
              <a:rPr lang="zh-CN" altLang="en-US" sz="1800" kern="1200" dirty="0" smtClean="0">
                <a:latin typeface="Arial" panose="020B0604020202020204" pitchFamily="34" charset="0"/>
              </a:rPr>
              <a:t>终</a:t>
            </a:r>
            <a:endParaRPr lang="en-US" altLang="zh-CN" sz="1800" kern="1200" dirty="0" smtClean="0">
              <a:latin typeface="Arial" panose="020B0604020202020204" pitchFamily="34" charset="0"/>
            </a:endParaRPr>
          </a:p>
          <a:p>
            <a:pPr marL="363538" indent="-363538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kern="1200" dirty="0">
                <a:latin typeface="Arial" panose="020B0604020202020204" pitchFamily="34" charset="0"/>
              </a:rPr>
              <a:t> </a:t>
            </a:r>
            <a:r>
              <a:rPr lang="en-US" altLang="zh-CN" sz="1800" kern="1200" dirty="0" smtClean="0">
                <a:latin typeface="Arial" panose="020B0604020202020204" pitchFamily="34" charset="0"/>
              </a:rPr>
              <a:t>     </a:t>
            </a:r>
            <a:r>
              <a:rPr lang="zh-CN" altLang="en-US" sz="1800" kern="1200" dirty="0" smtClean="0">
                <a:latin typeface="Arial" panose="020B0604020202020204" pitchFamily="34" charset="0"/>
              </a:rPr>
              <a:t>端</a:t>
            </a:r>
            <a:r>
              <a:rPr lang="zh-CN" altLang="en-US" sz="1800" kern="1200" dirty="0">
                <a:latin typeface="Arial" panose="020B0604020202020204" pitchFamily="34" charset="0"/>
              </a:rPr>
              <a:t>之间不能</a:t>
            </a:r>
            <a:r>
              <a:rPr lang="zh-CN" altLang="en-US" sz="1800" kern="1200" dirty="0" smtClean="0">
                <a:latin typeface="Arial" panose="020B0604020202020204" pitchFamily="34" charset="0"/>
              </a:rPr>
              <a:t>通信</a:t>
            </a:r>
            <a:endParaRPr lang="en-US" altLang="zh-CN" sz="1800" kern="1200" dirty="0">
              <a:latin typeface="Arial" panose="020B0604020202020204" pitchFamily="34" charset="0"/>
            </a:endParaRPr>
          </a:p>
          <a:p>
            <a:endParaRPr lang="zh-CN" altLang="en-US" sz="1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实验内容</a:t>
            </a: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3215628" y="4313307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843880" y="4515885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192.1.2.1/24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65896" y="1286681"/>
            <a:ext cx="5583532" cy="3117326"/>
            <a:chOff x="3265896" y="1286681"/>
            <a:chExt cx="5583532" cy="3117326"/>
          </a:xfrm>
        </p:grpSpPr>
        <p:sp>
          <p:nvSpPr>
            <p:cNvPr id="9" name="矩形 8"/>
            <p:cNvSpPr/>
            <p:nvPr/>
          </p:nvSpPr>
          <p:spPr>
            <a:xfrm>
              <a:off x="3265896" y="4110329"/>
              <a:ext cx="6543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255774" y="4127008"/>
              <a:ext cx="64472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264645" y="4115256"/>
              <a:ext cx="64312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548549" y="1286681"/>
              <a:ext cx="5300879" cy="3095244"/>
              <a:chOff x="3548549" y="1286681"/>
              <a:chExt cx="5300879" cy="3095244"/>
            </a:xfrm>
          </p:grpSpPr>
          <p:cxnSp>
            <p:nvCxnSpPr>
              <p:cNvPr id="47" name="直接连接符 46"/>
              <p:cNvCxnSpPr>
                <a:stCxn id="46" idx="2"/>
                <a:endCxn id="21" idx="0"/>
              </p:cNvCxnSpPr>
              <p:nvPr/>
            </p:nvCxnSpPr>
            <p:spPr bwMode="auto">
              <a:xfrm flipH="1" flipV="1">
                <a:off x="4687583" y="3095014"/>
                <a:ext cx="818942" cy="1015315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8" name="Picture 5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6690" y="3820204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3" name="直接连接符 12"/>
              <p:cNvCxnSpPr/>
              <p:nvPr/>
            </p:nvCxnSpPr>
            <p:spPr bwMode="auto">
              <a:xfrm flipV="1">
                <a:off x="3753476" y="3095014"/>
                <a:ext cx="962534" cy="73208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" name="直接连接符 13"/>
              <p:cNvCxnSpPr>
                <a:stCxn id="21" idx="0"/>
                <a:endCxn id="41" idx="0"/>
              </p:cNvCxnSpPr>
              <p:nvPr/>
            </p:nvCxnSpPr>
            <p:spPr bwMode="auto">
              <a:xfrm flipV="1">
                <a:off x="4687583" y="2368423"/>
                <a:ext cx="1276708" cy="72659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" name="直接连接符 14"/>
              <p:cNvCxnSpPr>
                <a:stCxn id="62" idx="0"/>
                <a:endCxn id="41" idx="0"/>
              </p:cNvCxnSpPr>
              <p:nvPr/>
            </p:nvCxnSpPr>
            <p:spPr bwMode="auto">
              <a:xfrm flipH="1" flipV="1">
                <a:off x="5964291" y="2368423"/>
                <a:ext cx="1673767" cy="69774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" name="直接连接符 19"/>
              <p:cNvCxnSpPr>
                <a:stCxn id="8" idx="0"/>
              </p:cNvCxnSpPr>
              <p:nvPr/>
            </p:nvCxnSpPr>
            <p:spPr bwMode="auto">
              <a:xfrm flipV="1">
                <a:off x="4653190" y="3142650"/>
                <a:ext cx="0" cy="677554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21" name="Picture 7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97660" y="3095014"/>
                <a:ext cx="579845" cy="2425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矩形 22"/>
              <p:cNvSpPr/>
              <p:nvPr/>
            </p:nvSpPr>
            <p:spPr>
              <a:xfrm>
                <a:off x="4325655" y="2816614"/>
                <a:ext cx="37221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S1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244241" y="2281966"/>
                <a:ext cx="37221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S2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51221" y="3147790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699266" y="330282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915281" y="2859770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589806" y="2541692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5947284" y="2541692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168049" y="1286681"/>
                <a:ext cx="6559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终端 </a:t>
                </a:r>
                <a:r>
                  <a:rPr lang="en-US" altLang="zh-CN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</a:t>
                </a:r>
                <a:endPara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180066" y="1298404"/>
                <a:ext cx="66556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终端 </a:t>
                </a:r>
                <a:r>
                  <a:rPr lang="en-US" altLang="zh-CN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</a:t>
                </a:r>
                <a:endPara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 bwMode="auto">
              <a:xfrm flipH="1" flipV="1">
                <a:off x="5436060" y="1851700"/>
                <a:ext cx="482021" cy="698116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" name="直接连接符 39"/>
              <p:cNvCxnSpPr/>
              <p:nvPr/>
            </p:nvCxnSpPr>
            <p:spPr bwMode="auto">
              <a:xfrm flipV="1">
                <a:off x="6022906" y="1838310"/>
                <a:ext cx="522602" cy="698116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41" name="Picture 7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74368" y="2368423"/>
                <a:ext cx="579845" cy="2425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</p:pic>
          <p:sp>
            <p:nvSpPr>
              <p:cNvPr id="42" name="矩形 41"/>
              <p:cNvSpPr/>
              <p:nvPr/>
            </p:nvSpPr>
            <p:spPr>
              <a:xfrm>
                <a:off x="5984526" y="215074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707336" y="215074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pic>
            <p:nvPicPr>
              <p:cNvPr id="46" name="Picture 5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0025" y="3799353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矩形 51"/>
              <p:cNvSpPr/>
              <p:nvPr/>
            </p:nvSpPr>
            <p:spPr>
              <a:xfrm>
                <a:off x="4411246" y="330282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  <p:cxnSp>
            <p:nvCxnSpPr>
              <p:cNvPr id="54" name="直接连接符 53"/>
              <p:cNvCxnSpPr>
                <a:stCxn id="67" idx="2"/>
                <a:endCxn id="62" idx="0"/>
              </p:cNvCxnSpPr>
              <p:nvPr/>
            </p:nvCxnSpPr>
            <p:spPr bwMode="auto">
              <a:xfrm flipH="1" flipV="1">
                <a:off x="7638058" y="3066165"/>
                <a:ext cx="818942" cy="1015315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55" name="Picture 5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99024" y="3798248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5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27165" y="3791355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7" name="矩形 56"/>
              <p:cNvSpPr/>
              <p:nvPr/>
            </p:nvSpPr>
            <p:spPr>
              <a:xfrm>
                <a:off x="6213165" y="4104926"/>
                <a:ext cx="66075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终端 </a:t>
                </a:r>
                <a:r>
                  <a:rPr lang="en-US" altLang="zh-CN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</a:t>
                </a:r>
                <a:endPara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7215065" y="4086436"/>
                <a:ext cx="62709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终端 </a:t>
                </a:r>
                <a:r>
                  <a:rPr lang="en-US" altLang="zh-CN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</a:t>
                </a:r>
                <a:endPara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8223937" y="4062961"/>
                <a:ext cx="62549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终端 </a:t>
                </a:r>
                <a:r>
                  <a:rPr lang="en-US" altLang="zh-CN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</a:t>
                </a:r>
                <a:endPara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60" name="直接连接符 59"/>
              <p:cNvCxnSpPr>
                <a:stCxn id="55" idx="0"/>
                <a:endCxn id="62" idx="0"/>
              </p:cNvCxnSpPr>
              <p:nvPr/>
            </p:nvCxnSpPr>
            <p:spPr bwMode="auto">
              <a:xfrm flipV="1">
                <a:off x="6675524" y="3066165"/>
                <a:ext cx="962534" cy="73208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" name="直接连接符 60"/>
              <p:cNvCxnSpPr>
                <a:stCxn id="56" idx="0"/>
              </p:cNvCxnSpPr>
              <p:nvPr/>
            </p:nvCxnSpPr>
            <p:spPr bwMode="auto">
              <a:xfrm flipV="1">
                <a:off x="7603665" y="3113801"/>
                <a:ext cx="0" cy="677554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62" name="Picture 7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48135" y="3066165"/>
                <a:ext cx="579845" cy="2425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</p:pic>
          <p:sp>
            <p:nvSpPr>
              <p:cNvPr id="63" name="矩形 62"/>
              <p:cNvSpPr/>
              <p:nvPr/>
            </p:nvSpPr>
            <p:spPr>
              <a:xfrm>
                <a:off x="7705585" y="2715760"/>
                <a:ext cx="37221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S3</a:t>
                </a: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7073701" y="311894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7649741" y="3273972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7492145" y="283092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pic>
            <p:nvPicPr>
              <p:cNvPr id="67" name="Picture 5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80500" y="3770504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8" name="矩形 67"/>
              <p:cNvSpPr/>
              <p:nvPr/>
            </p:nvSpPr>
            <p:spPr>
              <a:xfrm>
                <a:off x="7361721" y="3273972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  <p:pic>
            <p:nvPicPr>
              <p:cNvPr id="7" name="Picture 5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8549" y="3827097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5" name="Picture 5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10393" y="1601832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" name="Picture 5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5770" y="1601832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9" name="矩形 68"/>
          <p:cNvSpPr/>
          <p:nvPr/>
        </p:nvSpPr>
        <p:spPr>
          <a:xfrm>
            <a:off x="4196790" y="4336753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935678" y="4515885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192.1.2.2/24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148040" y="4313306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932025" y="4587890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192.1.4.1/24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156110" y="4288765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940095" y="4467326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192.1.4.2/24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164180" y="4263999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948165" y="4486250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192.1.3.1/24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155882" y="4251311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8037058" y="4455603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192.1.3.2/24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110821" y="1070666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910639" y="854651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192.1.2.3/24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122054" y="1082389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012100" y="854650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192.1.3.3/24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/>
      <p:bldP spid="69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实验目的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706" y="843630"/>
            <a:ext cx="4392304" cy="3428365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CN" altLang="en-US" sz="1800" kern="1200" dirty="0" smtClean="0"/>
              <a:t>培养</a:t>
            </a:r>
            <a:r>
              <a:rPr lang="zh-CN" altLang="en-US" sz="1800" kern="1200" dirty="0"/>
              <a:t>对</a:t>
            </a:r>
            <a:r>
              <a:rPr lang="zh-CN" altLang="en-US" sz="1800" kern="1200" dirty="0" smtClean="0"/>
              <a:t>复杂</a:t>
            </a:r>
            <a:r>
              <a:rPr lang="zh-CN" altLang="en-US" sz="1800" kern="1200" dirty="0"/>
              <a:t>交换式以太网</a:t>
            </a:r>
            <a:r>
              <a:rPr lang="zh-CN" altLang="en-US" sz="1800" kern="1200" dirty="0" smtClean="0"/>
              <a:t>设计能力</a:t>
            </a:r>
            <a:endParaRPr lang="en-US" altLang="zh-CN" sz="1800" kern="1200" dirty="0"/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CN" altLang="en-US" sz="1800" kern="1200" dirty="0" smtClean="0"/>
              <a:t>掌握跨</a:t>
            </a:r>
            <a:r>
              <a:rPr lang="zh-CN" altLang="en-US" sz="1800" kern="1200" dirty="0"/>
              <a:t>交换机</a:t>
            </a:r>
            <a:r>
              <a:rPr lang="en-US" altLang="zh-CN" sz="1800" kern="1200" dirty="0"/>
              <a:t>VLAN</a:t>
            </a:r>
            <a:r>
              <a:rPr lang="zh-CN" altLang="en-US" sz="1800" kern="1200" dirty="0" smtClean="0"/>
              <a:t>划分的方法</a:t>
            </a:r>
            <a:endParaRPr lang="en-US" altLang="zh-CN" sz="1800" kern="1200" dirty="0"/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CN" altLang="en-US" sz="1800" kern="1200" dirty="0"/>
              <a:t>验证接入端口和标记端口之间的区别</a:t>
            </a:r>
            <a:endParaRPr lang="en-US" altLang="zh-CN" sz="1800" kern="1200" dirty="0"/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CN" altLang="en-US" sz="1800" kern="1200" dirty="0"/>
              <a:t>验证</a:t>
            </a:r>
            <a:r>
              <a:rPr lang="en-US" altLang="zh-CN" sz="1800" kern="1200" dirty="0"/>
              <a:t>802.1Q </a:t>
            </a:r>
            <a:r>
              <a:rPr lang="zh-CN" altLang="en-US" sz="1800" kern="1200" dirty="0"/>
              <a:t>标准</a:t>
            </a:r>
            <a:r>
              <a:rPr lang="en-US" altLang="zh-CN" sz="1800" kern="1200" dirty="0"/>
              <a:t>MAC</a:t>
            </a:r>
            <a:r>
              <a:rPr lang="zh-CN" altLang="en-US" sz="1800" kern="1200" dirty="0"/>
              <a:t>帧格式</a:t>
            </a:r>
            <a:endParaRPr lang="en-US" altLang="zh-CN" sz="1800" kern="1200" dirty="0"/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CN" altLang="en-US" sz="1800" kern="1200" dirty="0"/>
              <a:t>验证属于同一</a:t>
            </a:r>
            <a:r>
              <a:rPr lang="en-US" altLang="zh-CN" sz="1800" kern="1200" dirty="0"/>
              <a:t>VLAN</a:t>
            </a:r>
            <a:r>
              <a:rPr lang="zh-CN" altLang="en-US" sz="1800" kern="1200" dirty="0"/>
              <a:t>的终端</a:t>
            </a:r>
            <a:r>
              <a:rPr lang="zh-CN" altLang="en-US" sz="1800" kern="1200" dirty="0" smtClean="0"/>
              <a:t>之间</a:t>
            </a:r>
            <a:endParaRPr lang="en-US" altLang="zh-CN" sz="1800" kern="12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kern="1200" dirty="0" smtClean="0"/>
              <a:t> </a:t>
            </a:r>
            <a:r>
              <a:rPr lang="en-US" altLang="zh-CN" sz="1800" kern="1200" dirty="0"/>
              <a:t> </a:t>
            </a:r>
            <a:r>
              <a:rPr lang="en-US" altLang="zh-CN" sz="1800" kern="1200" dirty="0" smtClean="0"/>
              <a:t>     </a:t>
            </a:r>
            <a:r>
              <a:rPr lang="zh-CN" altLang="en-US" sz="1800" kern="1200" dirty="0" smtClean="0"/>
              <a:t>的</a:t>
            </a:r>
            <a:r>
              <a:rPr lang="zh-CN" altLang="en-US" sz="1800" kern="1200" dirty="0"/>
              <a:t>通信过程</a:t>
            </a:r>
            <a:endParaRPr lang="en-US" altLang="zh-CN" sz="1800" kern="12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kern="1200" dirty="0" smtClean="0"/>
              <a:t>6.    </a:t>
            </a:r>
            <a:r>
              <a:rPr lang="zh-CN" altLang="en-US" sz="1800" kern="1200" dirty="0" smtClean="0"/>
              <a:t>验证属于</a:t>
            </a:r>
            <a:r>
              <a:rPr lang="zh-CN" altLang="en-US" sz="1800" kern="1200" dirty="0"/>
              <a:t>不同</a:t>
            </a:r>
            <a:r>
              <a:rPr lang="en-US" altLang="zh-CN" sz="1800" kern="1200" dirty="0"/>
              <a:t>VLAN</a:t>
            </a:r>
            <a:r>
              <a:rPr lang="zh-CN" altLang="en-US" sz="1800" kern="1200" dirty="0" smtClean="0"/>
              <a:t>的两</a:t>
            </a:r>
            <a:endParaRPr lang="en-US" altLang="zh-CN" sz="1800" kern="12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kern="1200" dirty="0"/>
              <a:t> </a:t>
            </a:r>
            <a:r>
              <a:rPr lang="en-US" altLang="zh-CN" sz="1800" kern="1200" dirty="0" smtClean="0"/>
              <a:t>     </a:t>
            </a:r>
            <a:r>
              <a:rPr lang="zh-CN" altLang="en-US" sz="1800" kern="1200" dirty="0" smtClean="0"/>
              <a:t>个</a:t>
            </a:r>
            <a:r>
              <a:rPr lang="zh-CN" altLang="en-US" sz="1800" kern="1200" dirty="0"/>
              <a:t>终端之间不能通信</a:t>
            </a:r>
          </a:p>
        </p:txBody>
      </p:sp>
      <p:sp>
        <p:nvSpPr>
          <p:cNvPr id="4" name="矩形 3"/>
          <p:cNvSpPr/>
          <p:nvPr/>
        </p:nvSpPr>
        <p:spPr>
          <a:xfrm>
            <a:off x="3215628" y="4313307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3880" y="4515885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192.1.2.1/24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65896" y="1286681"/>
            <a:ext cx="5583532" cy="3117326"/>
            <a:chOff x="3265896" y="1286681"/>
            <a:chExt cx="5583532" cy="3117326"/>
          </a:xfrm>
        </p:grpSpPr>
        <p:sp>
          <p:nvSpPr>
            <p:cNvPr id="7" name="矩形 6"/>
            <p:cNvSpPr/>
            <p:nvPr/>
          </p:nvSpPr>
          <p:spPr>
            <a:xfrm>
              <a:off x="3265896" y="4110329"/>
              <a:ext cx="6543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255774" y="4127008"/>
              <a:ext cx="64472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264645" y="4115256"/>
              <a:ext cx="64312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548549" y="1286681"/>
              <a:ext cx="5300879" cy="3095244"/>
              <a:chOff x="3548549" y="1286681"/>
              <a:chExt cx="5300879" cy="3095244"/>
            </a:xfrm>
          </p:grpSpPr>
          <p:cxnSp>
            <p:nvCxnSpPr>
              <p:cNvPr id="11" name="直接连接符 10"/>
              <p:cNvCxnSpPr>
                <a:stCxn id="32" idx="2"/>
                <a:endCxn id="17" idx="0"/>
              </p:cNvCxnSpPr>
              <p:nvPr/>
            </p:nvCxnSpPr>
            <p:spPr bwMode="auto">
              <a:xfrm flipH="1" flipV="1">
                <a:off x="4687583" y="3095014"/>
                <a:ext cx="818942" cy="1015315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12" name="Picture 5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6690" y="3820204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3" name="直接连接符 12"/>
              <p:cNvCxnSpPr/>
              <p:nvPr/>
            </p:nvCxnSpPr>
            <p:spPr bwMode="auto">
              <a:xfrm flipV="1">
                <a:off x="3753476" y="3095014"/>
                <a:ext cx="962534" cy="73208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" name="直接连接符 13"/>
              <p:cNvCxnSpPr>
                <a:stCxn id="17" idx="0"/>
                <a:endCxn id="29" idx="0"/>
              </p:cNvCxnSpPr>
              <p:nvPr/>
            </p:nvCxnSpPr>
            <p:spPr bwMode="auto">
              <a:xfrm flipV="1">
                <a:off x="4687583" y="2368423"/>
                <a:ext cx="1276708" cy="72659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" name="直接连接符 14"/>
              <p:cNvCxnSpPr>
                <a:stCxn id="42" idx="0"/>
                <a:endCxn id="29" idx="0"/>
              </p:cNvCxnSpPr>
              <p:nvPr/>
            </p:nvCxnSpPr>
            <p:spPr bwMode="auto">
              <a:xfrm flipH="1" flipV="1">
                <a:off x="5964291" y="2368423"/>
                <a:ext cx="1673767" cy="69774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" name="直接连接符 15"/>
              <p:cNvCxnSpPr>
                <a:stCxn id="12" idx="0"/>
              </p:cNvCxnSpPr>
              <p:nvPr/>
            </p:nvCxnSpPr>
            <p:spPr bwMode="auto">
              <a:xfrm flipV="1">
                <a:off x="4653190" y="3142650"/>
                <a:ext cx="0" cy="677554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17" name="Picture 7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97660" y="3095014"/>
                <a:ext cx="579845" cy="2425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</p:pic>
          <p:sp>
            <p:nvSpPr>
              <p:cNvPr id="18" name="矩形 17"/>
              <p:cNvSpPr/>
              <p:nvPr/>
            </p:nvSpPr>
            <p:spPr>
              <a:xfrm>
                <a:off x="4325655" y="2816614"/>
                <a:ext cx="37221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S1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244241" y="2281966"/>
                <a:ext cx="37221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S2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051221" y="3147790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699266" y="330282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915281" y="2859770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589806" y="2541692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947284" y="2541692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168049" y="1286681"/>
                <a:ext cx="6559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终端 </a:t>
                </a:r>
                <a:r>
                  <a:rPr lang="en-US" altLang="zh-CN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</a:t>
                </a:r>
                <a:endPara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180066" y="1298404"/>
                <a:ext cx="66556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终端 </a:t>
                </a:r>
                <a:r>
                  <a:rPr lang="en-US" altLang="zh-CN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</a:t>
                </a:r>
                <a:endPara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 bwMode="auto">
              <a:xfrm flipH="1" flipV="1">
                <a:off x="5436060" y="1851700"/>
                <a:ext cx="482021" cy="698116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" name="直接连接符 27"/>
              <p:cNvCxnSpPr/>
              <p:nvPr/>
            </p:nvCxnSpPr>
            <p:spPr bwMode="auto">
              <a:xfrm flipV="1">
                <a:off x="6022906" y="1838310"/>
                <a:ext cx="522602" cy="698116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29" name="Picture 7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74368" y="2368423"/>
                <a:ext cx="579845" cy="2425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</p:pic>
          <p:sp>
            <p:nvSpPr>
              <p:cNvPr id="30" name="矩形 29"/>
              <p:cNvSpPr/>
              <p:nvPr/>
            </p:nvSpPr>
            <p:spPr>
              <a:xfrm>
                <a:off x="5984526" y="215074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707336" y="215074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pic>
            <p:nvPicPr>
              <p:cNvPr id="32" name="Picture 5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0025" y="3799353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" name="矩形 32"/>
              <p:cNvSpPr/>
              <p:nvPr/>
            </p:nvSpPr>
            <p:spPr>
              <a:xfrm>
                <a:off x="4411246" y="330282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  <p:cxnSp>
            <p:nvCxnSpPr>
              <p:cNvPr id="34" name="直接连接符 33"/>
              <p:cNvCxnSpPr>
                <a:stCxn id="47" idx="2"/>
                <a:endCxn id="42" idx="0"/>
              </p:cNvCxnSpPr>
              <p:nvPr/>
            </p:nvCxnSpPr>
            <p:spPr bwMode="auto">
              <a:xfrm flipH="1" flipV="1">
                <a:off x="7638058" y="3066165"/>
                <a:ext cx="818942" cy="1015315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35" name="Picture 5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99024" y="3798248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" name="Picture 5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27165" y="3791355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矩形 36"/>
              <p:cNvSpPr/>
              <p:nvPr/>
            </p:nvSpPr>
            <p:spPr>
              <a:xfrm>
                <a:off x="6213165" y="4104926"/>
                <a:ext cx="66075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终端 </a:t>
                </a:r>
                <a:r>
                  <a:rPr lang="en-US" altLang="zh-CN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</a:t>
                </a:r>
                <a:endPara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7215065" y="4086436"/>
                <a:ext cx="62709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终端 </a:t>
                </a:r>
                <a:r>
                  <a:rPr lang="en-US" altLang="zh-CN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</a:t>
                </a:r>
                <a:endPara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8223937" y="4062961"/>
                <a:ext cx="62549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终端 </a:t>
                </a:r>
                <a:r>
                  <a:rPr lang="en-US" altLang="zh-CN" sz="1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</a:t>
                </a:r>
                <a:endPara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0" name="直接连接符 39"/>
              <p:cNvCxnSpPr>
                <a:stCxn id="35" idx="0"/>
                <a:endCxn id="42" idx="0"/>
              </p:cNvCxnSpPr>
              <p:nvPr/>
            </p:nvCxnSpPr>
            <p:spPr bwMode="auto">
              <a:xfrm flipV="1">
                <a:off x="6675524" y="3066165"/>
                <a:ext cx="962534" cy="73208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1" name="直接连接符 40"/>
              <p:cNvCxnSpPr>
                <a:stCxn id="36" idx="0"/>
              </p:cNvCxnSpPr>
              <p:nvPr/>
            </p:nvCxnSpPr>
            <p:spPr bwMode="auto">
              <a:xfrm flipV="1">
                <a:off x="7603665" y="3113801"/>
                <a:ext cx="0" cy="677554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pic>
            <p:nvPicPr>
              <p:cNvPr id="42" name="Picture 7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48135" y="3066165"/>
                <a:ext cx="579845" cy="2425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</p:pic>
          <p:sp>
            <p:nvSpPr>
              <p:cNvPr id="43" name="矩形 42"/>
              <p:cNvSpPr/>
              <p:nvPr/>
            </p:nvSpPr>
            <p:spPr>
              <a:xfrm>
                <a:off x="7705585" y="2715760"/>
                <a:ext cx="37221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S3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7073701" y="311894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7649741" y="3273972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7492145" y="2830921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pic>
            <p:nvPicPr>
              <p:cNvPr id="47" name="Picture 5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80500" y="3770504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8" name="矩形 47"/>
              <p:cNvSpPr/>
              <p:nvPr/>
            </p:nvSpPr>
            <p:spPr>
              <a:xfrm>
                <a:off x="7361721" y="3273972"/>
                <a:ext cx="27924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  <p:pic>
            <p:nvPicPr>
              <p:cNvPr id="49" name="Picture 5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8549" y="3827097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5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10393" y="1601832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" name="Picture 5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5770" y="1601832"/>
                <a:ext cx="353000" cy="310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52" name="矩形 51"/>
          <p:cNvSpPr/>
          <p:nvPr/>
        </p:nvSpPr>
        <p:spPr>
          <a:xfrm>
            <a:off x="4196790" y="4336753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935678" y="4515885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192.1.2.2/24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48040" y="4313306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932025" y="4587890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192.1.4.1/24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156110" y="4288765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940095" y="4467326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192.1.4.2/24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164180" y="4263999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948165" y="4486250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192.1.3.1/24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155882" y="4251311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037058" y="4455603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192.1.3.2/24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110821" y="1070666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0639" y="854651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192.1.2.3/24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22054" y="1082389"/>
            <a:ext cx="770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VLAN 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012100" y="854650"/>
            <a:ext cx="1143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192.1.3.3/24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715" y="843630"/>
            <a:ext cx="8352580" cy="403228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1200" dirty="0"/>
              <a:t>1</a:t>
            </a:r>
            <a:r>
              <a:rPr lang="zh-CN" altLang="en-US" kern="1200" dirty="0"/>
              <a:t>．创建</a:t>
            </a:r>
            <a:r>
              <a:rPr lang="en-US" altLang="zh-CN" kern="1200" dirty="0" smtClean="0"/>
              <a:t>VLAN</a:t>
            </a:r>
            <a:r>
              <a:rPr lang="zh-CN" altLang="en-US" kern="1200" dirty="0" smtClean="0"/>
              <a:t>和</a:t>
            </a:r>
            <a:r>
              <a:rPr lang="zh-CN" altLang="en-US" kern="1200" dirty="0"/>
              <a:t>为</a:t>
            </a:r>
            <a:r>
              <a:rPr lang="en-US" altLang="zh-CN" kern="1200" dirty="0"/>
              <a:t>VLAN</a:t>
            </a:r>
            <a:r>
              <a:rPr lang="zh-CN" altLang="en-US" kern="1200" dirty="0"/>
              <a:t>分配交换机</a:t>
            </a:r>
            <a:r>
              <a:rPr lang="zh-CN" altLang="en-US" kern="1200" dirty="0" smtClean="0"/>
              <a:t>端口原则</a:t>
            </a:r>
            <a:endParaRPr lang="en-US" altLang="zh-CN" kern="1200" dirty="0"/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zh-CN" kern="1200" dirty="0"/>
              <a:t>创建</a:t>
            </a:r>
            <a:r>
              <a:rPr lang="en-US" altLang="zh-CN" kern="1200" dirty="0"/>
              <a:t>VLAN</a:t>
            </a:r>
            <a:r>
              <a:rPr lang="zh-CN" altLang="zh-CN" kern="1200" dirty="0"/>
              <a:t>原则</a:t>
            </a:r>
            <a:endParaRPr lang="en-US" altLang="zh-CN" kern="1200" dirty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zh-CN" altLang="zh-CN" b="0" kern="1200" dirty="0"/>
              <a:t>交换机直接连接属于某个</a:t>
            </a:r>
            <a:r>
              <a:rPr lang="en-US" altLang="zh-CN" b="0" kern="1200" dirty="0"/>
              <a:t>VLAN</a:t>
            </a:r>
            <a:r>
              <a:rPr lang="zh-CN" altLang="zh-CN" b="0" kern="1200" dirty="0"/>
              <a:t>的终端</a:t>
            </a:r>
            <a:endParaRPr lang="en-US" altLang="zh-CN" b="0" kern="1200" dirty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zh-CN" altLang="zh-CN" b="0" kern="1200" dirty="0"/>
              <a:t>属于</a:t>
            </a:r>
            <a:r>
              <a:rPr lang="zh-CN" altLang="en-US" b="0" kern="1200" dirty="0"/>
              <a:t>某个</a:t>
            </a:r>
            <a:r>
              <a:rPr lang="en-US" altLang="zh-CN" b="0" kern="1200" dirty="0"/>
              <a:t>VLAN</a:t>
            </a:r>
            <a:r>
              <a:rPr lang="zh-CN" altLang="zh-CN" b="0" kern="1200" dirty="0"/>
              <a:t>的交换路径经过交换机中的端口</a:t>
            </a:r>
            <a:endParaRPr lang="zh-CN" altLang="en-US" b="0" kern="1200" dirty="0"/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zh-CN" kern="1200" dirty="0" smtClean="0"/>
              <a:t>端口</a:t>
            </a:r>
            <a:r>
              <a:rPr lang="zh-CN" altLang="zh-CN" kern="1200" dirty="0"/>
              <a:t>分配原则</a:t>
            </a:r>
            <a:endParaRPr lang="en-US" altLang="zh-CN" kern="1200" dirty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zh-CN" altLang="en-US" b="0" kern="1200" dirty="0" smtClean="0">
                <a:solidFill>
                  <a:srgbClr val="FF0000"/>
                </a:solidFill>
              </a:rPr>
              <a:t>接入端口：</a:t>
            </a:r>
            <a:r>
              <a:rPr lang="zh-CN" altLang="zh-CN" b="0" kern="1200" dirty="0" smtClean="0"/>
              <a:t>只有属于</a:t>
            </a:r>
            <a:r>
              <a:rPr lang="zh-CN" altLang="en-US" b="0" kern="1200" dirty="0"/>
              <a:t>单个</a:t>
            </a:r>
            <a:r>
              <a:rPr lang="en-US" altLang="zh-CN" b="0" kern="1200" dirty="0" smtClean="0"/>
              <a:t>VLAN</a:t>
            </a:r>
            <a:r>
              <a:rPr lang="zh-CN" altLang="zh-CN" b="0" kern="1200" dirty="0"/>
              <a:t>的交换路径</a:t>
            </a:r>
            <a:r>
              <a:rPr lang="zh-CN" altLang="zh-CN" b="0" kern="1200" dirty="0" smtClean="0"/>
              <a:t>经过</a:t>
            </a:r>
            <a:r>
              <a:rPr lang="zh-CN" altLang="en-US" b="0" kern="1200" dirty="0" smtClean="0"/>
              <a:t>该</a:t>
            </a:r>
            <a:r>
              <a:rPr lang="zh-CN" altLang="zh-CN" b="0" kern="1200" dirty="0" smtClean="0"/>
              <a:t>端口，作为</a:t>
            </a:r>
            <a:r>
              <a:rPr lang="zh-CN" altLang="zh-CN" b="0" kern="1200" dirty="0"/>
              <a:t>接入端口分配给该</a:t>
            </a:r>
            <a:r>
              <a:rPr lang="en-US" altLang="zh-CN" b="0" kern="1200" dirty="0" smtClean="0"/>
              <a:t>VLAN</a:t>
            </a:r>
            <a:r>
              <a:rPr lang="zh-CN" altLang="en-US" b="0" kern="1200" dirty="0" smtClean="0"/>
              <a:t>。</a:t>
            </a:r>
            <a:endParaRPr lang="en-US" altLang="zh-CN" b="0" kern="1200" dirty="0" smtClean="0"/>
          </a:p>
          <a:p>
            <a:pPr marL="685800" lvl="1">
              <a:lnSpc>
                <a:spcPct val="150000"/>
              </a:lnSpc>
              <a:spcBef>
                <a:spcPts val="0"/>
              </a:spcBef>
            </a:pPr>
            <a:r>
              <a:rPr lang="en-US" altLang="zh-CN" b="0" kern="1200" dirty="0">
                <a:solidFill>
                  <a:srgbClr val="FF0000"/>
                </a:solidFill>
              </a:rPr>
              <a:t> </a:t>
            </a:r>
            <a:r>
              <a:rPr lang="zh-CN" altLang="en-US" b="0" kern="1200" dirty="0" smtClean="0">
                <a:solidFill>
                  <a:srgbClr val="FF0000"/>
                </a:solidFill>
              </a:rPr>
              <a:t>共享端口：</a:t>
            </a:r>
            <a:r>
              <a:rPr lang="zh-CN" altLang="zh-CN" b="0" kern="1200" dirty="0" smtClean="0"/>
              <a:t>有</a:t>
            </a:r>
            <a:r>
              <a:rPr lang="zh-CN" altLang="zh-CN" b="0" kern="1200" dirty="0"/>
              <a:t>属于不同</a:t>
            </a:r>
            <a:r>
              <a:rPr lang="en-US" altLang="zh-CN" b="0" kern="1200" dirty="0"/>
              <a:t>VLAN</a:t>
            </a:r>
            <a:r>
              <a:rPr lang="zh-CN" altLang="zh-CN" b="0" kern="1200" dirty="0"/>
              <a:t>的多条交换路径</a:t>
            </a:r>
            <a:r>
              <a:rPr lang="zh-CN" altLang="zh-CN" b="0" kern="1200" dirty="0" smtClean="0"/>
              <a:t>经过</a:t>
            </a:r>
            <a:r>
              <a:rPr lang="zh-CN" altLang="en-US" b="0" kern="1200" dirty="0" smtClean="0"/>
              <a:t>该</a:t>
            </a:r>
            <a:r>
              <a:rPr lang="zh-CN" altLang="zh-CN" b="0" kern="1200" dirty="0" smtClean="0"/>
              <a:t>端口，配置</a:t>
            </a:r>
            <a:r>
              <a:rPr lang="zh-CN" altLang="zh-CN" b="0" kern="1200" dirty="0"/>
              <a:t>为被这些</a:t>
            </a:r>
            <a:r>
              <a:rPr lang="en-US" altLang="zh-CN" b="0" kern="1200" dirty="0"/>
              <a:t>VLAN</a:t>
            </a:r>
            <a:r>
              <a:rPr lang="zh-CN" altLang="zh-CN" b="0" kern="1200" dirty="0"/>
              <a:t>共享的共享端口</a:t>
            </a:r>
            <a:r>
              <a:rPr lang="zh-CN" altLang="zh-CN" b="0" kern="1200" dirty="0" smtClean="0"/>
              <a:t>。</a:t>
            </a:r>
            <a:endParaRPr lang="en-US" altLang="zh-CN" b="0" kern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715" y="843630"/>
            <a:ext cx="8229600" cy="3428365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1200" dirty="0"/>
              <a:t>1</a:t>
            </a:r>
            <a:r>
              <a:rPr lang="zh-CN" altLang="en-US" kern="1200" dirty="0"/>
              <a:t>．创建</a:t>
            </a:r>
            <a:r>
              <a:rPr lang="en-US" altLang="zh-CN" kern="1200" dirty="0" smtClean="0"/>
              <a:t>VLAN</a:t>
            </a:r>
            <a:r>
              <a:rPr lang="zh-CN" altLang="en-US" kern="1200" dirty="0" smtClean="0"/>
              <a:t>和</a:t>
            </a:r>
            <a:r>
              <a:rPr lang="zh-CN" altLang="en-US" kern="1200" dirty="0"/>
              <a:t>为</a:t>
            </a:r>
            <a:r>
              <a:rPr lang="en-US" altLang="zh-CN" kern="1200" dirty="0"/>
              <a:t>VLAN</a:t>
            </a:r>
            <a:r>
              <a:rPr lang="zh-CN" altLang="en-US" kern="1200" dirty="0"/>
              <a:t>分配交换机</a:t>
            </a:r>
            <a:r>
              <a:rPr lang="zh-CN" altLang="en-US" kern="1200" dirty="0" smtClean="0"/>
              <a:t>端口原则</a:t>
            </a:r>
            <a:endParaRPr lang="zh-CN" altLang="en-US" kern="1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549801"/>
              </p:ext>
            </p:extLst>
          </p:nvPr>
        </p:nvGraphicFramePr>
        <p:xfrm>
          <a:off x="5724080" y="1420663"/>
          <a:ext cx="3140688" cy="7195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46896"/>
                <a:gridCol w="1046896"/>
                <a:gridCol w="1046896"/>
              </a:tblGrid>
              <a:tr h="2398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接入端口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共享端口</a:t>
                      </a:r>
                    </a:p>
                  </a:txBody>
                  <a:tcPr marL="68580" marR="68580" marT="0" marB="0" anchor="ctr" anchorCtr="1"/>
                </a:tc>
              </a:tr>
              <a:tr h="2398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2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alt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altLang="en-US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</a:t>
                      </a:r>
                      <a:r>
                        <a:rPr lang="en-US" alt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alt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</a:tr>
              <a:tr h="2398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4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alt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alt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724080" y="1059644"/>
            <a:ext cx="3140687" cy="338554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algn="ctr"/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交换机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S1 VLAN</a:t>
            </a: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与端口映射表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589339"/>
              </p:ext>
            </p:extLst>
          </p:nvPr>
        </p:nvGraphicFramePr>
        <p:xfrm>
          <a:off x="5733237" y="4228356"/>
          <a:ext cx="3140688" cy="7195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46896"/>
                <a:gridCol w="1046896"/>
                <a:gridCol w="1046896"/>
              </a:tblGrid>
              <a:tr h="2398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接入端口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共享端口</a:t>
                      </a:r>
                    </a:p>
                  </a:txBody>
                  <a:tcPr marL="68580" marR="68580" marT="0" marB="0" anchor="ctr" anchorCtr="1"/>
                </a:tc>
              </a:tr>
              <a:tr h="2398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sz="1200" b="1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3</a:t>
                      </a:r>
                      <a:endParaRPr lang="zh-CN" sz="1200" b="1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alt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2 , 3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alt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</a:tr>
              <a:tr h="2398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4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alt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3100" algn="l"/>
                        </a:tabLst>
                      </a:pPr>
                      <a:r>
                        <a:rPr lang="en-US" altLang="zh-CN" sz="12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zh-CN" sz="1200" b="1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anchorCtr="1"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864285" y="3889801"/>
            <a:ext cx="3000482" cy="338554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algn="ctr"/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交换机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S3 VLAN</a:t>
            </a: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与端口映射表</a:t>
            </a:r>
          </a:p>
        </p:txBody>
      </p:sp>
      <p:sp>
        <p:nvSpPr>
          <p:cNvPr id="9" name="矩形 8"/>
          <p:cNvSpPr/>
          <p:nvPr/>
        </p:nvSpPr>
        <p:spPr>
          <a:xfrm>
            <a:off x="5946922" y="2350505"/>
            <a:ext cx="2927003" cy="338554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algn="ctr"/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交换机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S2 VLAN</a:t>
            </a: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与端口映射表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64909" y="1517346"/>
            <a:ext cx="4902376" cy="3072667"/>
            <a:chOff x="16086" y="955501"/>
            <a:chExt cx="6061955" cy="3799458"/>
          </a:xfrm>
        </p:grpSpPr>
        <p:cxnSp>
          <p:nvCxnSpPr>
            <p:cNvPr id="11" name="直接连接符 10"/>
            <p:cNvCxnSpPr>
              <a:stCxn id="38" idx="2"/>
              <a:endCxn id="21" idx="0"/>
            </p:cNvCxnSpPr>
            <p:nvPr/>
          </p:nvCxnSpPr>
          <p:spPr bwMode="auto">
            <a:xfrm flipH="1" flipV="1">
              <a:off x="1669770" y="3095014"/>
              <a:ext cx="818942" cy="101531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12" name="Picture 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736" y="3827097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8877" y="3820204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16086" y="4110329"/>
              <a:ext cx="1118340" cy="627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VLAN 2</a:t>
              </a:r>
            </a:p>
            <a:p>
              <a:pPr algn="ctr"/>
              <a:r>
                <a:rPr lang="zh-CN" altLang="en-US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</a:p>
            <a:p>
              <a:pPr algn="ctr"/>
              <a:r>
                <a:rPr lang="en-US" altLang="zh-CN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192.1.2.1/24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001155" y="4127009"/>
              <a:ext cx="1118340" cy="627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VLAN 2</a:t>
              </a:r>
            </a:p>
            <a:p>
              <a:pPr algn="ctr"/>
              <a:r>
                <a:rPr lang="zh-CN" altLang="en-US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</a:p>
            <a:p>
              <a:pPr algn="ctr"/>
              <a:r>
                <a:rPr lang="en-US" altLang="zh-CN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192.1.2.2/24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2009226" y="4115257"/>
              <a:ext cx="1118340" cy="627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VLAN 4</a:t>
              </a:r>
            </a:p>
            <a:p>
              <a:pPr algn="ctr"/>
              <a:r>
                <a:rPr lang="zh-CN" altLang="en-US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</a:p>
            <a:p>
              <a:pPr algn="ctr"/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192.1.4.1/24</a:t>
              </a:r>
            </a:p>
          </p:txBody>
        </p:sp>
        <p:cxnSp>
          <p:nvCxnSpPr>
            <p:cNvPr id="17" name="直接连接符 16"/>
            <p:cNvCxnSpPr>
              <a:stCxn id="12" idx="0"/>
              <a:endCxn id="21" idx="0"/>
            </p:cNvCxnSpPr>
            <p:nvPr/>
          </p:nvCxnSpPr>
          <p:spPr bwMode="auto">
            <a:xfrm flipV="1">
              <a:off x="707236" y="3095014"/>
              <a:ext cx="962534" cy="73208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直接连接符 17"/>
            <p:cNvCxnSpPr>
              <a:stCxn id="21" idx="0"/>
              <a:endCxn id="35" idx="0"/>
            </p:cNvCxnSpPr>
            <p:nvPr/>
          </p:nvCxnSpPr>
          <p:spPr bwMode="auto">
            <a:xfrm flipV="1">
              <a:off x="1669770" y="2368423"/>
              <a:ext cx="1276708" cy="726591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直接连接符 18"/>
            <p:cNvCxnSpPr>
              <a:stCxn id="48" idx="0"/>
              <a:endCxn id="35" idx="0"/>
            </p:cNvCxnSpPr>
            <p:nvPr/>
          </p:nvCxnSpPr>
          <p:spPr bwMode="auto">
            <a:xfrm flipH="1" flipV="1">
              <a:off x="2946478" y="2368423"/>
              <a:ext cx="1673767" cy="69774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" name="直接连接符 19"/>
            <p:cNvCxnSpPr>
              <a:stCxn id="13" idx="0"/>
            </p:cNvCxnSpPr>
            <p:nvPr/>
          </p:nvCxnSpPr>
          <p:spPr bwMode="auto">
            <a:xfrm flipV="1">
              <a:off x="1635377" y="3142650"/>
              <a:ext cx="0" cy="67755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21" name="Picture 7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9847" y="3095014"/>
              <a:ext cx="579845" cy="242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1307842" y="2816612"/>
              <a:ext cx="400795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S1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226428" y="2281965"/>
              <a:ext cx="400795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S2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033407" y="3147788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681453" y="3302821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1897466" y="2859771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571993" y="2541693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929470" y="2541693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pic>
          <p:nvPicPr>
            <p:cNvPr id="29" name="Picture 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2580" y="1601832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1919040" y="955501"/>
              <a:ext cx="1118340" cy="627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VLAN 2</a:t>
              </a:r>
            </a:p>
            <a:p>
              <a:pPr algn="ctr"/>
              <a:r>
                <a:rPr lang="zh-CN" altLang="en-US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</a:p>
            <a:p>
              <a:pPr algn="ctr"/>
              <a:r>
                <a:rPr lang="en-US" altLang="zh-CN" sz="9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192.1.2.3/24</a:t>
              </a:r>
            </a:p>
          </p:txBody>
        </p:sp>
        <p:pic>
          <p:nvPicPr>
            <p:cNvPr id="31" name="Picture 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7957" y="1601832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31"/>
            <p:cNvSpPr/>
            <p:nvPr/>
          </p:nvSpPr>
          <p:spPr>
            <a:xfrm>
              <a:off x="2935867" y="1025792"/>
              <a:ext cx="1118340" cy="627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VLAN 3</a:t>
              </a:r>
            </a:p>
            <a:p>
              <a:pPr algn="ctr"/>
              <a:r>
                <a:rPr lang="zh-CN" altLang="en-US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</a:t>
              </a:r>
            </a:p>
            <a:p>
              <a:pPr algn="ctr"/>
              <a:r>
                <a:rPr lang="en-US" altLang="zh-CN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192.1.3.3/24</a:t>
              </a:r>
            </a:p>
          </p:txBody>
        </p:sp>
        <p:cxnSp>
          <p:nvCxnSpPr>
            <p:cNvPr id="33" name="直接连接符 32"/>
            <p:cNvCxnSpPr>
              <a:stCxn id="35" idx="2"/>
              <a:endCxn id="31" idx="2"/>
            </p:cNvCxnSpPr>
            <p:nvPr/>
          </p:nvCxnSpPr>
          <p:spPr bwMode="auto">
            <a:xfrm flipH="1" flipV="1">
              <a:off x="2464457" y="1912808"/>
              <a:ext cx="482021" cy="69811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直接连接符 33"/>
            <p:cNvCxnSpPr>
              <a:stCxn id="35" idx="2"/>
              <a:endCxn id="29" idx="2"/>
            </p:cNvCxnSpPr>
            <p:nvPr/>
          </p:nvCxnSpPr>
          <p:spPr bwMode="auto">
            <a:xfrm flipV="1">
              <a:off x="2946478" y="1912808"/>
              <a:ext cx="522602" cy="69811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35" name="Picture 7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6555" y="2368423"/>
              <a:ext cx="579845" cy="242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</p:pic>
        <p:sp>
          <p:nvSpPr>
            <p:cNvPr id="36" name="矩形 35"/>
            <p:cNvSpPr/>
            <p:nvPr/>
          </p:nvSpPr>
          <p:spPr>
            <a:xfrm>
              <a:off x="2966714" y="2150741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2689523" y="2150741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  <p:pic>
          <p:nvPicPr>
            <p:cNvPr id="38" name="Picture 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2212" y="3799353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1393433" y="3302821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cxnSp>
          <p:nvCxnSpPr>
            <p:cNvPr id="40" name="直接连接符 39"/>
            <p:cNvCxnSpPr>
              <a:stCxn id="53" idx="2"/>
              <a:endCxn id="48" idx="0"/>
            </p:cNvCxnSpPr>
            <p:nvPr/>
          </p:nvCxnSpPr>
          <p:spPr bwMode="auto">
            <a:xfrm flipH="1" flipV="1">
              <a:off x="4620245" y="3066165"/>
              <a:ext cx="818942" cy="101531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41" name="Picture 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1211" y="3798248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9352" y="3791355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矩形 42"/>
            <p:cNvSpPr/>
            <p:nvPr/>
          </p:nvSpPr>
          <p:spPr>
            <a:xfrm>
              <a:off x="2966560" y="4081481"/>
              <a:ext cx="1118340" cy="627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VLAN 4</a:t>
              </a:r>
            </a:p>
            <a:p>
              <a:pPr algn="ctr"/>
              <a:r>
                <a:rPr lang="zh-CN" altLang="en-US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  <a:p>
              <a:pPr algn="ctr"/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192.1.4.2/24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3951630" y="4098159"/>
              <a:ext cx="1118340" cy="627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VLAN 3</a:t>
              </a:r>
            </a:p>
            <a:p>
              <a:pPr algn="ctr"/>
              <a:r>
                <a:rPr lang="zh-CN" altLang="en-US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</a:p>
            <a:p>
              <a:pPr algn="ctr"/>
              <a:r>
                <a:rPr lang="en-US" altLang="zh-CN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192.1.3.1/24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4959701" y="4086407"/>
              <a:ext cx="1118340" cy="6279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VLAN 3</a:t>
              </a:r>
            </a:p>
            <a:p>
              <a:pPr algn="ctr"/>
              <a:r>
                <a:rPr lang="zh-CN" altLang="en-US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终端 </a:t>
              </a:r>
              <a:r>
                <a:rPr lang="en-US" altLang="zh-CN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</a:p>
            <a:p>
              <a:pPr algn="ctr"/>
              <a:r>
                <a:rPr lang="en-US" altLang="zh-CN" sz="9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192.1.3.2/24</a:t>
              </a:r>
            </a:p>
          </p:txBody>
        </p:sp>
        <p:cxnSp>
          <p:nvCxnSpPr>
            <p:cNvPr id="46" name="直接连接符 45"/>
            <p:cNvCxnSpPr>
              <a:stCxn id="41" idx="0"/>
              <a:endCxn id="48" idx="0"/>
            </p:cNvCxnSpPr>
            <p:nvPr/>
          </p:nvCxnSpPr>
          <p:spPr bwMode="auto">
            <a:xfrm flipV="1">
              <a:off x="3657711" y="3066165"/>
              <a:ext cx="962534" cy="73208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7" name="直接连接符 46"/>
            <p:cNvCxnSpPr>
              <a:stCxn id="42" idx="0"/>
            </p:cNvCxnSpPr>
            <p:nvPr/>
          </p:nvCxnSpPr>
          <p:spPr bwMode="auto">
            <a:xfrm flipV="1">
              <a:off x="4585852" y="3113801"/>
              <a:ext cx="0" cy="67755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48" name="Picture 7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0322" y="3066165"/>
              <a:ext cx="579845" cy="242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</p:pic>
        <p:sp>
          <p:nvSpPr>
            <p:cNvPr id="49" name="矩形 48"/>
            <p:cNvSpPr/>
            <p:nvPr/>
          </p:nvSpPr>
          <p:spPr>
            <a:xfrm>
              <a:off x="4687772" y="2715759"/>
              <a:ext cx="400795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S3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055889" y="3118941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4631927" y="3273972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4474332" y="2830922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  <p:pic>
          <p:nvPicPr>
            <p:cNvPr id="53" name="Picture 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2687" y="3770504"/>
              <a:ext cx="353000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矩形 53"/>
            <p:cNvSpPr/>
            <p:nvPr/>
          </p:nvSpPr>
          <p:spPr>
            <a:xfrm>
              <a:off x="4343908" y="3273972"/>
              <a:ext cx="315561" cy="285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116" name="任意多边形 115"/>
          <p:cNvSpPr/>
          <p:nvPr/>
        </p:nvSpPr>
        <p:spPr>
          <a:xfrm>
            <a:off x="504092" y="1992923"/>
            <a:ext cx="5008537" cy="1875692"/>
          </a:xfrm>
          <a:custGeom>
            <a:avLst/>
            <a:gdLst>
              <a:gd name="connsiteX0" fmla="*/ 140677 w 5008537"/>
              <a:gd name="connsiteY0" fmla="*/ 1875692 h 1875692"/>
              <a:gd name="connsiteX1" fmla="*/ 1781908 w 5008537"/>
              <a:gd name="connsiteY1" fmla="*/ 797169 h 1875692"/>
              <a:gd name="connsiteX2" fmla="*/ 1078523 w 5008537"/>
              <a:gd name="connsiteY2" fmla="*/ 1348154 h 1875692"/>
              <a:gd name="connsiteX3" fmla="*/ 4806462 w 5008537"/>
              <a:gd name="connsiteY3" fmla="*/ 609600 h 1875692"/>
              <a:gd name="connsiteX4" fmla="*/ 4032739 w 5008537"/>
              <a:gd name="connsiteY4" fmla="*/ 679939 h 1875692"/>
              <a:gd name="connsiteX5" fmla="*/ 0 w 5008537"/>
              <a:gd name="connsiteY5" fmla="*/ 0 h 187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8537" h="1875692">
                <a:moveTo>
                  <a:pt x="140677" y="1875692"/>
                </a:moveTo>
                <a:lnTo>
                  <a:pt x="1781908" y="797169"/>
                </a:lnTo>
                <a:cubicBezTo>
                  <a:pt x="1938216" y="709246"/>
                  <a:pt x="574431" y="1379415"/>
                  <a:pt x="1078523" y="1348154"/>
                </a:cubicBezTo>
                <a:cubicBezTo>
                  <a:pt x="1582615" y="1316893"/>
                  <a:pt x="4314093" y="720969"/>
                  <a:pt x="4806462" y="609600"/>
                </a:cubicBezTo>
                <a:cubicBezTo>
                  <a:pt x="5298831" y="498231"/>
                  <a:pt x="4833816" y="781539"/>
                  <a:pt x="4032739" y="679939"/>
                </a:cubicBezTo>
                <a:cubicBezTo>
                  <a:pt x="3231662" y="578339"/>
                  <a:pt x="1615831" y="289169"/>
                  <a:pt x="0" y="0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7" name="任意多边形 126"/>
          <p:cNvSpPr/>
          <p:nvPr/>
        </p:nvSpPr>
        <p:spPr>
          <a:xfrm>
            <a:off x="574431" y="3200400"/>
            <a:ext cx="726831" cy="492369"/>
          </a:xfrm>
          <a:custGeom>
            <a:avLst/>
            <a:gdLst>
              <a:gd name="connsiteX0" fmla="*/ 0 w 726831"/>
              <a:gd name="connsiteY0" fmla="*/ 492369 h 492369"/>
              <a:gd name="connsiteX1" fmla="*/ 199292 w 726831"/>
              <a:gd name="connsiteY1" fmla="*/ 445477 h 492369"/>
              <a:gd name="connsiteX2" fmla="*/ 246184 w 726831"/>
              <a:gd name="connsiteY2" fmla="*/ 433754 h 492369"/>
              <a:gd name="connsiteX3" fmla="*/ 375138 w 726831"/>
              <a:gd name="connsiteY3" fmla="*/ 328246 h 492369"/>
              <a:gd name="connsiteX4" fmla="*/ 422031 w 726831"/>
              <a:gd name="connsiteY4" fmla="*/ 316523 h 492369"/>
              <a:gd name="connsiteX5" fmla="*/ 457200 w 726831"/>
              <a:gd name="connsiteY5" fmla="*/ 293077 h 492369"/>
              <a:gd name="connsiteX6" fmla="*/ 504092 w 726831"/>
              <a:gd name="connsiteY6" fmla="*/ 269631 h 492369"/>
              <a:gd name="connsiteX7" fmla="*/ 562707 w 726831"/>
              <a:gd name="connsiteY7" fmla="*/ 222738 h 492369"/>
              <a:gd name="connsiteX8" fmla="*/ 586154 w 726831"/>
              <a:gd name="connsiteY8" fmla="*/ 199292 h 492369"/>
              <a:gd name="connsiteX9" fmla="*/ 656492 w 726831"/>
              <a:gd name="connsiteY9" fmla="*/ 140677 h 492369"/>
              <a:gd name="connsiteX10" fmla="*/ 703384 w 726831"/>
              <a:gd name="connsiteY10" fmla="*/ 70338 h 492369"/>
              <a:gd name="connsiteX11" fmla="*/ 726831 w 726831"/>
              <a:gd name="connsiteY11" fmla="*/ 0 h 49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26831" h="492369">
                <a:moveTo>
                  <a:pt x="0" y="492369"/>
                </a:moveTo>
                <a:lnTo>
                  <a:pt x="199292" y="445477"/>
                </a:lnTo>
                <a:cubicBezTo>
                  <a:pt x="214966" y="441745"/>
                  <a:pt x="246184" y="433754"/>
                  <a:pt x="246184" y="433754"/>
                </a:cubicBezTo>
                <a:cubicBezTo>
                  <a:pt x="273882" y="406056"/>
                  <a:pt x="333659" y="338616"/>
                  <a:pt x="375138" y="328246"/>
                </a:cubicBezTo>
                <a:lnTo>
                  <a:pt x="422031" y="316523"/>
                </a:lnTo>
                <a:cubicBezTo>
                  <a:pt x="433754" y="308708"/>
                  <a:pt x="444967" y="300067"/>
                  <a:pt x="457200" y="293077"/>
                </a:cubicBezTo>
                <a:cubicBezTo>
                  <a:pt x="472373" y="284407"/>
                  <a:pt x="490667" y="280819"/>
                  <a:pt x="504092" y="269631"/>
                </a:cubicBezTo>
                <a:cubicBezTo>
                  <a:pt x="574796" y="210711"/>
                  <a:pt x="478736" y="250731"/>
                  <a:pt x="562707" y="222738"/>
                </a:cubicBezTo>
                <a:cubicBezTo>
                  <a:pt x="570523" y="214923"/>
                  <a:pt x="577523" y="206197"/>
                  <a:pt x="586154" y="199292"/>
                </a:cubicBezTo>
                <a:cubicBezTo>
                  <a:pt x="625995" y="167420"/>
                  <a:pt x="622095" y="184903"/>
                  <a:pt x="656492" y="140677"/>
                </a:cubicBezTo>
                <a:cubicBezTo>
                  <a:pt x="673792" y="118434"/>
                  <a:pt x="703384" y="70338"/>
                  <a:pt x="703384" y="70338"/>
                </a:cubicBezTo>
                <a:cubicBezTo>
                  <a:pt x="717226" y="14969"/>
                  <a:pt x="707901" y="37857"/>
                  <a:pt x="726831" y="0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9" name="椭圆 157"/>
          <p:cNvSpPr>
            <a:spLocks noChangeArrowheads="1"/>
          </p:cNvSpPr>
          <p:nvPr/>
        </p:nvSpPr>
        <p:spPr bwMode="auto">
          <a:xfrm>
            <a:off x="264910" y="3721871"/>
            <a:ext cx="1668498" cy="986139"/>
          </a:xfrm>
          <a:prstGeom prst="ellips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142" name="椭圆 158"/>
          <p:cNvSpPr>
            <a:spLocks noChangeArrowheads="1"/>
          </p:cNvSpPr>
          <p:nvPr/>
        </p:nvSpPr>
        <p:spPr bwMode="auto">
          <a:xfrm>
            <a:off x="3557135" y="3651825"/>
            <a:ext cx="1610150" cy="1062501"/>
          </a:xfrm>
          <a:prstGeom prst="ellipse">
            <a:avLst/>
          </a:prstGeom>
          <a:noFill/>
          <a:ln w="9525" algn="ctr">
            <a:solidFill>
              <a:srgbClr val="0070C0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cxnSp>
        <p:nvCxnSpPr>
          <p:cNvPr id="151" name="直接箭头连接符 150"/>
          <p:cNvCxnSpPr/>
          <p:nvPr/>
        </p:nvCxnSpPr>
        <p:spPr bwMode="auto">
          <a:xfrm rot="5400000" flipH="1" flipV="1">
            <a:off x="1044104" y="4873973"/>
            <a:ext cx="285734" cy="158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2" name="直接箭头连接符 151"/>
          <p:cNvCxnSpPr/>
          <p:nvPr/>
        </p:nvCxnSpPr>
        <p:spPr bwMode="auto">
          <a:xfrm rot="5400000" flipH="1" flipV="1">
            <a:off x="2197772" y="4873973"/>
            <a:ext cx="285734" cy="158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4" name="直接箭头连接符 153"/>
          <p:cNvCxnSpPr/>
          <p:nvPr/>
        </p:nvCxnSpPr>
        <p:spPr bwMode="auto">
          <a:xfrm rot="5400000" flipH="1" flipV="1">
            <a:off x="4213912" y="4873973"/>
            <a:ext cx="285734" cy="158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6" name="椭圆 157"/>
          <p:cNvSpPr>
            <a:spLocks noChangeArrowheads="1"/>
          </p:cNvSpPr>
          <p:nvPr/>
        </p:nvSpPr>
        <p:spPr bwMode="auto">
          <a:xfrm>
            <a:off x="1943991" y="3723834"/>
            <a:ext cx="793297" cy="986139"/>
          </a:xfrm>
          <a:prstGeom prst="ellips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cxnSp>
        <p:nvCxnSpPr>
          <p:cNvPr id="157" name="直接箭头连接符 156"/>
          <p:cNvCxnSpPr/>
          <p:nvPr/>
        </p:nvCxnSpPr>
        <p:spPr bwMode="auto">
          <a:xfrm rot="5400000" flipH="1" flipV="1">
            <a:off x="3025656" y="4873969"/>
            <a:ext cx="285734" cy="158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8" name="椭圆 157"/>
          <p:cNvSpPr>
            <a:spLocks noChangeArrowheads="1"/>
          </p:cNvSpPr>
          <p:nvPr/>
        </p:nvSpPr>
        <p:spPr bwMode="auto">
          <a:xfrm>
            <a:off x="2771875" y="3723830"/>
            <a:ext cx="793297" cy="986139"/>
          </a:xfrm>
          <a:prstGeom prst="ellips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159" name="椭圆 157"/>
          <p:cNvSpPr>
            <a:spLocks noChangeArrowheads="1"/>
          </p:cNvSpPr>
          <p:nvPr/>
        </p:nvSpPr>
        <p:spPr bwMode="auto">
          <a:xfrm>
            <a:off x="1884369" y="1419674"/>
            <a:ext cx="793297" cy="986139"/>
          </a:xfrm>
          <a:prstGeom prst="ellips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160" name="椭圆 159"/>
          <p:cNvSpPr>
            <a:spLocks noChangeArrowheads="1"/>
          </p:cNvSpPr>
          <p:nvPr/>
        </p:nvSpPr>
        <p:spPr bwMode="auto">
          <a:xfrm>
            <a:off x="2712253" y="1419670"/>
            <a:ext cx="793297" cy="986139"/>
          </a:xfrm>
          <a:prstGeom prst="ellipse">
            <a:avLst/>
          </a:prstGeom>
          <a:noFill/>
          <a:ln w="9525" algn="ctr">
            <a:solidFill>
              <a:srgbClr val="0070C0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35"/>
          <a:stretch/>
        </p:blipFill>
        <p:spPr bwMode="auto">
          <a:xfrm>
            <a:off x="5713580" y="3492916"/>
            <a:ext cx="3151187" cy="306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81"/>
          <a:stretch/>
        </p:blipFill>
        <p:spPr bwMode="auto">
          <a:xfrm>
            <a:off x="5713580" y="2744269"/>
            <a:ext cx="3151187" cy="749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" name="空心弧 1024"/>
          <p:cNvSpPr/>
          <p:nvPr/>
        </p:nvSpPr>
        <p:spPr bwMode="auto">
          <a:xfrm>
            <a:off x="1987985" y="2990516"/>
            <a:ext cx="1266027" cy="889559"/>
          </a:xfrm>
          <a:prstGeom prst="blockArc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空心弧 68"/>
          <p:cNvSpPr/>
          <p:nvPr/>
        </p:nvSpPr>
        <p:spPr bwMode="auto">
          <a:xfrm>
            <a:off x="1991543" y="3107747"/>
            <a:ext cx="1266027" cy="889559"/>
          </a:xfrm>
          <a:prstGeom prst="blockArc">
            <a:avLst/>
          </a:prstGeom>
          <a:solidFill>
            <a:srgbClr val="FFFF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" name="任意多边形 101"/>
          <p:cNvSpPr/>
          <p:nvPr/>
        </p:nvSpPr>
        <p:spPr>
          <a:xfrm>
            <a:off x="656492" y="2145323"/>
            <a:ext cx="5008537" cy="1875692"/>
          </a:xfrm>
          <a:custGeom>
            <a:avLst/>
            <a:gdLst>
              <a:gd name="connsiteX0" fmla="*/ 140677 w 5008537"/>
              <a:gd name="connsiteY0" fmla="*/ 1875692 h 1875692"/>
              <a:gd name="connsiteX1" fmla="*/ 1781908 w 5008537"/>
              <a:gd name="connsiteY1" fmla="*/ 797169 h 1875692"/>
              <a:gd name="connsiteX2" fmla="*/ 1078523 w 5008537"/>
              <a:gd name="connsiteY2" fmla="*/ 1348154 h 1875692"/>
              <a:gd name="connsiteX3" fmla="*/ 4806462 w 5008537"/>
              <a:gd name="connsiteY3" fmla="*/ 609600 h 1875692"/>
              <a:gd name="connsiteX4" fmla="*/ 4032739 w 5008537"/>
              <a:gd name="connsiteY4" fmla="*/ 679939 h 1875692"/>
              <a:gd name="connsiteX5" fmla="*/ 0 w 5008537"/>
              <a:gd name="connsiteY5" fmla="*/ 0 h 187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8537" h="1875692">
                <a:moveTo>
                  <a:pt x="140677" y="1875692"/>
                </a:moveTo>
                <a:lnTo>
                  <a:pt x="1781908" y="797169"/>
                </a:lnTo>
                <a:cubicBezTo>
                  <a:pt x="1938216" y="709246"/>
                  <a:pt x="574431" y="1379415"/>
                  <a:pt x="1078523" y="1348154"/>
                </a:cubicBezTo>
                <a:cubicBezTo>
                  <a:pt x="1582615" y="1316893"/>
                  <a:pt x="4314093" y="720969"/>
                  <a:pt x="4806462" y="609600"/>
                </a:cubicBezTo>
                <a:cubicBezTo>
                  <a:pt x="5298831" y="498231"/>
                  <a:pt x="4833816" y="781539"/>
                  <a:pt x="4032739" y="679939"/>
                </a:cubicBezTo>
                <a:cubicBezTo>
                  <a:pt x="3231662" y="578339"/>
                  <a:pt x="1615831" y="289169"/>
                  <a:pt x="0" y="0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39" grpId="0" animBg="1"/>
      <p:bldP spid="142" grpId="0" animBg="1"/>
      <p:bldP spid="156" grpId="0" animBg="1"/>
      <p:bldP spid="158" grpId="0" animBg="1"/>
      <p:bldP spid="159" grpId="0" animBg="1"/>
      <p:bldP spid="160" grpId="0" animBg="1"/>
      <p:bldP spid="10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710" y="915636"/>
            <a:ext cx="8640600" cy="2880199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zh-CN" kern="1200" dirty="0"/>
              <a:t>2</a:t>
            </a:r>
            <a:r>
              <a:rPr lang="zh-CN" altLang="en-US" kern="1200" dirty="0"/>
              <a:t>．端口模式与</a:t>
            </a:r>
            <a:r>
              <a:rPr lang="en-US" altLang="zh-CN" kern="1200" dirty="0"/>
              <a:t>MAC</a:t>
            </a:r>
            <a:r>
              <a:rPr lang="zh-CN" altLang="en-US" kern="1200" dirty="0"/>
              <a:t>帧格式之间的关系</a:t>
            </a:r>
          </a:p>
          <a:p>
            <a:pPr>
              <a:lnSpc>
                <a:spcPct val="150000"/>
              </a:lnSpc>
              <a:spcBef>
                <a:spcPts val="2400"/>
              </a:spcBef>
              <a:buBlip>
                <a:blip r:embed="rId3"/>
              </a:buBlip>
            </a:pPr>
            <a:r>
              <a:rPr lang="zh-CN" altLang="en-US" kern="1200" dirty="0"/>
              <a:t>从接入端口输入</a:t>
            </a:r>
            <a:r>
              <a:rPr lang="en-US" altLang="zh-CN" kern="1200" dirty="0"/>
              <a:t>/</a:t>
            </a:r>
            <a:r>
              <a:rPr lang="zh-CN" altLang="en-US" kern="1200" dirty="0"/>
              <a:t>输出的</a:t>
            </a:r>
            <a:r>
              <a:rPr lang="en-US" altLang="zh-CN" kern="1200" dirty="0"/>
              <a:t>MAC</a:t>
            </a:r>
            <a:r>
              <a:rPr lang="zh-CN" altLang="en-US" kern="1200" dirty="0"/>
              <a:t>帧不携带</a:t>
            </a:r>
            <a:r>
              <a:rPr lang="en-US" altLang="zh-CN" kern="1200" dirty="0"/>
              <a:t>VLAN ID</a:t>
            </a:r>
            <a:r>
              <a:rPr lang="zh-CN" altLang="en-US" kern="1200" dirty="0"/>
              <a:t>，是普通的</a:t>
            </a:r>
            <a:r>
              <a:rPr lang="en-US" altLang="zh-CN" kern="1200" dirty="0"/>
              <a:t>MAC</a:t>
            </a:r>
            <a:r>
              <a:rPr lang="zh-CN" altLang="en-US" kern="1200" dirty="0" smtClean="0"/>
              <a:t>帧格式</a:t>
            </a:r>
            <a:endParaRPr lang="en-US" altLang="zh-CN" kern="1200" dirty="0" smtClean="0"/>
          </a:p>
          <a:p>
            <a:pPr>
              <a:lnSpc>
                <a:spcPct val="150000"/>
              </a:lnSpc>
              <a:spcBef>
                <a:spcPts val="2400"/>
              </a:spcBef>
              <a:buBlip>
                <a:blip r:embed="rId3"/>
              </a:buBlip>
            </a:pPr>
            <a:endParaRPr lang="en-US" altLang="zh-CN" kern="1200" dirty="0"/>
          </a:p>
          <a:p>
            <a:pPr>
              <a:lnSpc>
                <a:spcPct val="150000"/>
              </a:lnSpc>
              <a:spcBef>
                <a:spcPts val="1200"/>
              </a:spcBef>
              <a:buBlip>
                <a:blip r:embed="rId3"/>
              </a:buBlip>
            </a:pPr>
            <a:r>
              <a:rPr lang="zh-CN" altLang="en-US" kern="1200" dirty="0"/>
              <a:t>从共享端口输入</a:t>
            </a:r>
            <a:r>
              <a:rPr lang="en-US" altLang="zh-CN" kern="1200" dirty="0"/>
              <a:t>/</a:t>
            </a:r>
            <a:r>
              <a:rPr lang="zh-CN" altLang="en-US" kern="1200" dirty="0"/>
              <a:t>输出的</a:t>
            </a:r>
            <a:r>
              <a:rPr lang="en-US" altLang="zh-CN" kern="1200" dirty="0"/>
              <a:t>MAC</a:t>
            </a:r>
            <a:r>
              <a:rPr lang="zh-CN" altLang="en-US" kern="1200" dirty="0"/>
              <a:t>帧，携带该</a:t>
            </a:r>
            <a:r>
              <a:rPr lang="en-US" altLang="zh-CN" kern="1200" dirty="0"/>
              <a:t>MAC</a:t>
            </a:r>
            <a:r>
              <a:rPr lang="zh-CN" altLang="en-US" kern="1200" dirty="0"/>
              <a:t>帧所属</a:t>
            </a:r>
            <a:r>
              <a:rPr lang="en-US" altLang="zh-CN" kern="1200" dirty="0"/>
              <a:t>VLAN</a:t>
            </a:r>
            <a:r>
              <a:rPr lang="zh-CN" altLang="en-US" kern="1200" dirty="0"/>
              <a:t>的</a:t>
            </a:r>
            <a:r>
              <a:rPr lang="en-US" altLang="zh-CN" kern="1200" dirty="0"/>
              <a:t>VLAN </a:t>
            </a:r>
            <a:r>
              <a:rPr lang="en-US" altLang="zh-CN" kern="1200" dirty="0" smtClean="0"/>
              <a:t>ID</a:t>
            </a:r>
            <a:endParaRPr lang="en-US" altLang="zh-CN" kern="1200" dirty="0"/>
          </a:p>
        </p:txBody>
      </p:sp>
      <p:grpSp>
        <p:nvGrpSpPr>
          <p:cNvPr id="23" name="组合 22"/>
          <p:cNvGrpSpPr/>
          <p:nvPr/>
        </p:nvGrpSpPr>
        <p:grpSpPr>
          <a:xfrm>
            <a:off x="1190560" y="3802850"/>
            <a:ext cx="3012282" cy="414115"/>
            <a:chOff x="1190560" y="3802850"/>
            <a:chExt cx="3012282" cy="414115"/>
          </a:xfrm>
        </p:grpSpPr>
        <p:sp>
          <p:nvSpPr>
            <p:cNvPr id="4" name="Rectangle 59"/>
            <p:cNvSpPr>
              <a:spLocks noChangeArrowheads="1"/>
            </p:cNvSpPr>
            <p:nvPr/>
          </p:nvSpPr>
          <p:spPr bwMode="auto">
            <a:xfrm>
              <a:off x="1190560" y="3802850"/>
              <a:ext cx="1545432" cy="414115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73025" tIns="36512" rIns="73025" bIns="36512" anchor="ctr"/>
            <a:lstStyle/>
            <a:p>
              <a:pPr algn="ctr"/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目的地址</a:t>
              </a:r>
            </a:p>
          </p:txBody>
        </p:sp>
        <p:sp>
          <p:nvSpPr>
            <p:cNvPr id="6" name="Rectangle 63"/>
            <p:cNvSpPr>
              <a:spLocks noChangeArrowheads="1"/>
            </p:cNvSpPr>
            <p:nvPr/>
          </p:nvSpPr>
          <p:spPr bwMode="auto">
            <a:xfrm>
              <a:off x="2735992" y="3802850"/>
              <a:ext cx="1466850" cy="414115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73025" tIns="36512" rIns="73025" bIns="36512" anchor="ctr"/>
            <a:lstStyle/>
            <a:p>
              <a:pPr algn="ctr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源地址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29375" y="3804698"/>
            <a:ext cx="3046910" cy="414115"/>
            <a:chOff x="5629375" y="3804698"/>
            <a:chExt cx="3046910" cy="414115"/>
          </a:xfrm>
        </p:grpSpPr>
        <p:sp>
          <p:nvSpPr>
            <p:cNvPr id="5" name="Rectangle 61"/>
            <p:cNvSpPr>
              <a:spLocks noChangeArrowheads="1"/>
            </p:cNvSpPr>
            <p:nvPr/>
          </p:nvSpPr>
          <p:spPr bwMode="auto">
            <a:xfrm>
              <a:off x="6368193" y="3804698"/>
              <a:ext cx="1803268" cy="414115"/>
            </a:xfrm>
            <a:prstGeom prst="rect">
              <a:avLst/>
            </a:prstGeom>
            <a:solidFill>
              <a:srgbClr val="CC99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73025" tIns="36512" rIns="73025" bIns="36512" anchor="ctr"/>
            <a:lstStyle/>
            <a:p>
              <a:pPr algn="ctr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数据</a:t>
              </a:r>
            </a:p>
          </p:txBody>
        </p:sp>
        <p:sp>
          <p:nvSpPr>
            <p:cNvPr id="7" name="Rectangle 60"/>
            <p:cNvSpPr>
              <a:spLocks noChangeArrowheads="1"/>
            </p:cNvSpPr>
            <p:nvPr/>
          </p:nvSpPr>
          <p:spPr bwMode="auto">
            <a:xfrm>
              <a:off x="5629375" y="3804698"/>
              <a:ext cx="738817" cy="414115"/>
            </a:xfrm>
            <a:prstGeom prst="rect">
              <a:avLst/>
            </a:prstGeom>
            <a:solidFill>
              <a:schemeClr val="accent2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/>
            <a:p>
              <a:pPr algn="ctr" eaLnBrk="0" hangingPunct="0"/>
              <a:r>
                <a:rPr lang="zh-CN" altLang="en-US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类型</a:t>
              </a:r>
            </a:p>
          </p:txBody>
        </p:sp>
        <p:sp>
          <p:nvSpPr>
            <p:cNvPr id="8" name="Rectangle 64"/>
            <p:cNvSpPr>
              <a:spLocks noChangeArrowheads="1"/>
            </p:cNvSpPr>
            <p:nvPr/>
          </p:nvSpPr>
          <p:spPr bwMode="auto">
            <a:xfrm>
              <a:off x="8171460" y="3804698"/>
              <a:ext cx="504825" cy="414115"/>
            </a:xfrm>
            <a:prstGeom prst="rect">
              <a:avLst/>
            </a:prstGeom>
            <a:solidFill>
              <a:schemeClr val="accent2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73025" tIns="36512" rIns="73025" bIns="36512" anchor="ctr"/>
            <a:lstStyle/>
            <a:p>
              <a:pPr algn="ctr"/>
              <a:r>
                <a:rPr lang="en-US" altLang="zh-CN" b="1" dirty="0"/>
                <a:t>FCS</a:t>
              </a:r>
            </a:p>
          </p:txBody>
        </p:sp>
      </p:grpSp>
      <p:sp>
        <p:nvSpPr>
          <p:cNvPr id="9" name="Rectangle 58"/>
          <p:cNvSpPr>
            <a:spLocks noChangeArrowheads="1"/>
          </p:cNvSpPr>
          <p:nvPr/>
        </p:nvSpPr>
        <p:spPr bwMode="auto">
          <a:xfrm>
            <a:off x="4202842" y="3802850"/>
            <a:ext cx="1426147" cy="414114"/>
          </a:xfrm>
          <a:prstGeom prst="rect">
            <a:avLst/>
          </a:prstGeom>
          <a:solidFill>
            <a:srgbClr val="FFCC66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73025" tIns="36512" rIns="73025" bIns="36512" anchor="ctr"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Arial"/>
              </a:rPr>
              <a:t>VLAN</a:t>
            </a:r>
            <a:r>
              <a:rPr lang="zh-CN" altLang="en-US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Arial"/>
              </a:rPr>
              <a:t>标记</a:t>
            </a:r>
          </a:p>
        </p:txBody>
      </p:sp>
      <p:sp>
        <p:nvSpPr>
          <p:cNvPr id="10" name="Line 23"/>
          <p:cNvSpPr>
            <a:spLocks noChangeShapeType="1"/>
          </p:cNvSpPr>
          <p:nvPr/>
        </p:nvSpPr>
        <p:spPr bwMode="auto">
          <a:xfrm flipH="1">
            <a:off x="3529716" y="4221728"/>
            <a:ext cx="663071" cy="30912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Line 24"/>
          <p:cNvSpPr>
            <a:spLocks noChangeShapeType="1"/>
          </p:cNvSpPr>
          <p:nvPr/>
        </p:nvSpPr>
        <p:spPr bwMode="auto">
          <a:xfrm>
            <a:off x="5628989" y="4221729"/>
            <a:ext cx="696501" cy="30912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59105" y="4506578"/>
            <a:ext cx="1080075" cy="36933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Arial"/>
              </a:rPr>
              <a:t>8100</a:t>
            </a:r>
            <a:r>
              <a:rPr lang="zh-CN" altLang="en-US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Arial"/>
              </a:rPr>
              <a:t>Ｈ</a:t>
            </a:r>
          </a:p>
        </p:txBody>
      </p:sp>
      <p:sp>
        <p:nvSpPr>
          <p:cNvPr id="13" name="矩形 12"/>
          <p:cNvSpPr/>
          <p:nvPr/>
        </p:nvSpPr>
        <p:spPr>
          <a:xfrm>
            <a:off x="4505489" y="4506578"/>
            <a:ext cx="566161" cy="36933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33550" y="4506578"/>
            <a:ext cx="1291941" cy="36933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Arial"/>
              </a:rPr>
              <a:t>VLAN ID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187765" y="2499745"/>
            <a:ext cx="6059192" cy="415963"/>
            <a:chOff x="1187765" y="2499745"/>
            <a:chExt cx="6059192" cy="415963"/>
          </a:xfrm>
        </p:grpSpPr>
        <p:sp>
          <p:nvSpPr>
            <p:cNvPr id="15" name="Rectangle 59"/>
            <p:cNvSpPr>
              <a:spLocks noChangeArrowheads="1"/>
            </p:cNvSpPr>
            <p:nvPr/>
          </p:nvSpPr>
          <p:spPr bwMode="auto">
            <a:xfrm>
              <a:off x="1187765" y="2499745"/>
              <a:ext cx="1545432" cy="414115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73025" tIns="36512" rIns="73025" bIns="36512" anchor="ctr"/>
            <a:lstStyle/>
            <a:p>
              <a:pPr algn="ctr"/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目的地址</a:t>
              </a:r>
            </a:p>
          </p:txBody>
        </p:sp>
        <p:sp>
          <p:nvSpPr>
            <p:cNvPr id="16" name="Rectangle 61"/>
            <p:cNvSpPr>
              <a:spLocks noChangeArrowheads="1"/>
            </p:cNvSpPr>
            <p:nvPr/>
          </p:nvSpPr>
          <p:spPr bwMode="auto">
            <a:xfrm>
              <a:off x="4938865" y="2501593"/>
              <a:ext cx="1803268" cy="414115"/>
            </a:xfrm>
            <a:prstGeom prst="rect">
              <a:avLst/>
            </a:prstGeom>
            <a:solidFill>
              <a:srgbClr val="CC99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73025" tIns="36512" rIns="73025" bIns="36512" anchor="ctr"/>
            <a:lstStyle/>
            <a:p>
              <a:pPr algn="ctr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数据</a:t>
              </a:r>
            </a:p>
          </p:txBody>
        </p:sp>
        <p:sp>
          <p:nvSpPr>
            <p:cNvPr id="17" name="Rectangle 63"/>
            <p:cNvSpPr>
              <a:spLocks noChangeArrowheads="1"/>
            </p:cNvSpPr>
            <p:nvPr/>
          </p:nvSpPr>
          <p:spPr bwMode="auto">
            <a:xfrm>
              <a:off x="2733197" y="2499745"/>
              <a:ext cx="1466850" cy="414115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73025" tIns="36512" rIns="73025" bIns="36512" anchor="ctr"/>
            <a:lstStyle/>
            <a:p>
              <a:pPr algn="ctr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源地址</a:t>
              </a:r>
            </a:p>
          </p:txBody>
        </p:sp>
        <p:sp>
          <p:nvSpPr>
            <p:cNvPr id="18" name="Rectangle 60"/>
            <p:cNvSpPr>
              <a:spLocks noChangeArrowheads="1"/>
            </p:cNvSpPr>
            <p:nvPr/>
          </p:nvSpPr>
          <p:spPr bwMode="auto">
            <a:xfrm>
              <a:off x="4200047" y="2501593"/>
              <a:ext cx="738817" cy="414115"/>
            </a:xfrm>
            <a:prstGeom prst="rect">
              <a:avLst/>
            </a:prstGeom>
            <a:solidFill>
              <a:schemeClr val="accent2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/>
            <a:p>
              <a:pPr algn="ctr" eaLnBrk="0" hangingPunct="0"/>
              <a:r>
                <a:rPr lang="zh-CN" altLang="en-US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类型</a:t>
              </a:r>
            </a:p>
          </p:txBody>
        </p:sp>
        <p:sp>
          <p:nvSpPr>
            <p:cNvPr id="19" name="Rectangle 64"/>
            <p:cNvSpPr>
              <a:spLocks noChangeArrowheads="1"/>
            </p:cNvSpPr>
            <p:nvPr/>
          </p:nvSpPr>
          <p:spPr bwMode="auto">
            <a:xfrm>
              <a:off x="6742132" y="2501593"/>
              <a:ext cx="504825" cy="414115"/>
            </a:xfrm>
            <a:prstGeom prst="rect">
              <a:avLst/>
            </a:prstGeom>
            <a:solidFill>
              <a:schemeClr val="accent2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73025" tIns="36512" rIns="73025" bIns="36512" anchor="ctr"/>
            <a:lstStyle/>
            <a:p>
              <a:pPr algn="ctr"/>
              <a:r>
                <a:rPr lang="en-US" altLang="zh-CN" b="1" dirty="0"/>
                <a:t>FCS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899745" y="4414245"/>
            <a:ext cx="2445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802.1Q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标准</a:t>
            </a: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MAC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帧格式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995" y="843915"/>
            <a:ext cx="8229600" cy="1007785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zh-CN" kern="1200" dirty="0">
                <a:sym typeface="+mn-ea"/>
              </a:rPr>
              <a:t>实现原理相关技术参阅《网络技术与应用》</a:t>
            </a:r>
            <a:r>
              <a:rPr lang="en-US" altLang="zh-CN" kern="1200" dirty="0">
                <a:sym typeface="+mn-ea"/>
              </a:rPr>
              <a:t>MOOC“3.4</a:t>
            </a:r>
            <a:r>
              <a:rPr lang="zh-CN" altLang="en-US" kern="1200" dirty="0">
                <a:sym typeface="+mn-ea"/>
              </a:rPr>
              <a:t>交换式以太网与</a:t>
            </a:r>
            <a:r>
              <a:rPr lang="en-US" altLang="zh-CN" kern="1200" dirty="0">
                <a:sym typeface="+mn-ea"/>
              </a:rPr>
              <a:t>VLAN”</a:t>
            </a:r>
            <a:endParaRPr lang="en-US" altLang="zh-CN" kern="1200" dirty="0"/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endParaRPr lang="zh-CN" altLang="en-US" kern="1200" dirty="0"/>
          </a:p>
        </p:txBody>
      </p:sp>
      <p:pic>
        <p:nvPicPr>
          <p:cNvPr id="1026" name="Picture 2" descr="D:\我的文档\My Pictures\暴风截图201861873656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850" y="1579000"/>
            <a:ext cx="576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实验步骤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请观看视频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 bwMode="auto">
          <a:xfrm>
            <a:off x="2987890" y="1923705"/>
            <a:ext cx="2376165" cy="14401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A000120141114A07KPBG</Template>
  <TotalTime>480</TotalTime>
  <Words>735</Words>
  <Application>Microsoft Office PowerPoint</Application>
  <PresentationFormat>全屏显示(16:9)</PresentationFormat>
  <Paragraphs>221</Paragraphs>
  <Slides>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跨交换机VLAN 配置实验</vt:lpstr>
      <vt:lpstr>学习内容</vt:lpstr>
      <vt:lpstr>实验内容</vt:lpstr>
      <vt:lpstr>实验目的</vt:lpstr>
      <vt:lpstr>实验原理</vt:lpstr>
      <vt:lpstr>实验原理</vt:lpstr>
      <vt:lpstr>实验原理</vt:lpstr>
      <vt:lpstr>实验原理</vt:lpstr>
      <vt:lpstr>实验步骤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XiTongTianDi</cp:lastModifiedBy>
  <cp:revision>630</cp:revision>
  <dcterms:created xsi:type="dcterms:W3CDTF">2015-03-10T12:22:00Z</dcterms:created>
  <dcterms:modified xsi:type="dcterms:W3CDTF">2018-10-16T08:35:25Z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